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9" r:id="rId4"/>
    <p:sldId id="421" r:id="rId5"/>
    <p:sldId id="415" r:id="rId6"/>
    <p:sldId id="271" r:id="rId7"/>
    <p:sldId id="390" r:id="rId8"/>
    <p:sldId id="274" r:id="rId9"/>
    <p:sldId id="325" r:id="rId10"/>
    <p:sldId id="326" r:id="rId11"/>
    <p:sldId id="416" r:id="rId12"/>
    <p:sldId id="272" r:id="rId13"/>
    <p:sldId id="327" r:id="rId14"/>
    <p:sldId id="417" r:id="rId15"/>
    <p:sldId id="418" r:id="rId16"/>
    <p:sldId id="281" r:id="rId17"/>
    <p:sldId id="381" r:id="rId18"/>
    <p:sldId id="382" r:id="rId19"/>
    <p:sldId id="403" r:id="rId20"/>
    <p:sldId id="270" r:id="rId21"/>
    <p:sldId id="404" r:id="rId22"/>
    <p:sldId id="414" r:id="rId23"/>
    <p:sldId id="419" r:id="rId24"/>
    <p:sldId id="420" r:id="rId25"/>
    <p:sldId id="422" r:id="rId26"/>
    <p:sldId id="42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392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4"/>
    <p:restoredTop sz="94783"/>
  </p:normalViewPr>
  <p:slideViewPr>
    <p:cSldViewPr snapToGrid="0" snapToObjects="1">
      <p:cViewPr varScale="1">
        <p:scale>
          <a:sx n="167" d="100"/>
          <a:sy n="167" d="100"/>
        </p:scale>
        <p:origin x="1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E062-FBCD-CF45-9210-8CA3D27B5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46BEC-F9AC-F040-93ED-BF2F4BB91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41840-7EB5-1B47-85F4-68B63B662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E8D-19E4-C04B-8129-56180D0CDD1E}" type="datetimeFigureOut">
              <a:rPr lang="en-AU" smtClean="0"/>
              <a:t>30/11/20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EEB69-58D6-004D-A549-BBF0C9CCA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ED525-8EE4-A242-B53F-AECF1B207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326F-2974-0E46-BE41-4A2DFAACE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574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75CB-5DC8-9F48-9A35-597D1E179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D187EF-86DF-3B40-A8E8-17F177A71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5CC07-05A6-9A45-8B62-87CB00CD7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E8D-19E4-C04B-8129-56180D0CDD1E}" type="datetimeFigureOut">
              <a:rPr lang="en-AU" smtClean="0"/>
              <a:t>30/11/20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62655-2300-1D4F-96CA-A36DB2695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40386-FDE8-3447-BBF0-15359EFD8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326F-2974-0E46-BE41-4A2DFAACE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053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F10C2E-5B52-614F-8821-AC8920014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7302C-A092-AD43-B1AE-76607EA38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B61AB-A506-7A4E-8B85-6016AA235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E8D-19E4-C04B-8129-56180D0CDD1E}" type="datetimeFigureOut">
              <a:rPr lang="en-AU" smtClean="0"/>
              <a:t>30/11/20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55E81-79B8-6E49-A004-0220E2152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B67F4-D592-B347-AC3F-37B6B219A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326F-2974-0E46-BE41-4A2DFAACE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867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8D87-46A1-3B42-816B-85003A963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9FAEA-5CA0-AF4B-91EC-62DFFEC3D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EF80D-6D90-D844-B095-39D71A3C6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E8D-19E4-C04B-8129-56180D0CDD1E}" type="datetimeFigureOut">
              <a:rPr lang="en-AU" smtClean="0"/>
              <a:t>30/11/20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7A117-56A8-A740-B5DC-881BF6F17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083C3-1613-0C42-BE6E-1D5AAE63E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326F-2974-0E46-BE41-4A2DFAACE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363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0820-34C6-9248-AF8A-0C733DE45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E1159-116C-C447-972E-E19D51BCF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D4801-083B-2B4A-BF42-DA27F8A5A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E8D-19E4-C04B-8129-56180D0CDD1E}" type="datetimeFigureOut">
              <a:rPr lang="en-AU" smtClean="0"/>
              <a:t>30/11/20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060E7-031A-9143-82D9-3A548D2A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06B2B-8315-014C-A623-DFF043F7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326F-2974-0E46-BE41-4A2DFAACE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620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7B373-E990-774F-A8D7-C7A962CF4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E920B-181E-0340-8F3C-865E7A519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430DC-51FA-5544-B6BA-13E354CDC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5D31F-61AE-0443-9DA5-112A6A9E9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E8D-19E4-C04B-8129-56180D0CDD1E}" type="datetimeFigureOut">
              <a:rPr lang="en-AU" smtClean="0"/>
              <a:t>30/11/20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1146B-5D99-C848-92EA-96E7943C0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962EB-70DF-F445-93D3-C52F2E5B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326F-2974-0E46-BE41-4A2DFAACE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34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DDFD-2E69-7448-A5B3-2268F04C3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BDD01-C0E7-C242-A782-1EDB60FCA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D7078-7567-924E-A526-C30BA7538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95F9CC-ADFE-7B4E-A742-2ECFD10E03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33790-1FB6-9A49-B5B1-F9FFF46DA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FC484E-EDF2-8D4B-BAB4-106785753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E8D-19E4-C04B-8129-56180D0CDD1E}" type="datetimeFigureOut">
              <a:rPr lang="en-AU" smtClean="0"/>
              <a:t>30/11/20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FCD24A-9FF5-714B-9B3D-BBB6BAE1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13514B-ACC3-3144-90A8-B40709A95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326F-2974-0E46-BE41-4A2DFAACE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617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36BE-634E-0949-BDA3-AB8673E6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FDC11B-1470-E941-9BE5-11FF85B7E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E8D-19E4-C04B-8129-56180D0CDD1E}" type="datetimeFigureOut">
              <a:rPr lang="en-AU" smtClean="0"/>
              <a:t>30/11/20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FA3664-761B-2D4D-AE58-931F4BE34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A54FB8-96A7-334C-8181-A4F0C1EC5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326F-2974-0E46-BE41-4A2DFAACE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540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64870-AFDE-7040-94F4-B024A843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E8D-19E4-C04B-8129-56180D0CDD1E}" type="datetimeFigureOut">
              <a:rPr lang="en-AU" smtClean="0"/>
              <a:t>30/11/20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99829B-CF06-264D-BCB9-2CCF63604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C6723-C10A-4947-BE81-CDFED2B9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326F-2974-0E46-BE41-4A2DFAACE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356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2BAE-9A7B-6E47-869C-232F99FFD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C2A00-D9DB-F94C-80C7-9370E6B7E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22BEE-B459-024A-A826-015D891AD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07B53-31C1-D24E-8609-FDFC3DB98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E8D-19E4-C04B-8129-56180D0CDD1E}" type="datetimeFigureOut">
              <a:rPr lang="en-AU" smtClean="0"/>
              <a:t>30/11/20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189C65-CCA7-4343-A34D-5224BBC99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18CA9-1612-C14A-8266-52DF9C5DD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326F-2974-0E46-BE41-4A2DFAACE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721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F32AA-FCF9-D246-A838-07709F4C0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971788-8A31-164F-A095-0A881BE9C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17F44-3995-8545-809B-15266CBD0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3B1D3-1387-5D44-B95B-2DC02B373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E8D-19E4-C04B-8129-56180D0CDD1E}" type="datetimeFigureOut">
              <a:rPr lang="en-AU" smtClean="0"/>
              <a:t>30/11/20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49E5C-8B37-1644-AB99-B8FC31FF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82A52-D0D5-6142-94C4-B0DF58A3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326F-2974-0E46-BE41-4A2DFAACE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955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18EF84-8CA1-5A4A-B32F-75A884FC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FCB30-B7C9-6041-8A2C-7879D8C6E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F3F9F-E105-B843-BFEA-26F0BC8CD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28E8D-19E4-C04B-8129-56180D0CDD1E}" type="datetimeFigureOut">
              <a:rPr lang="en-AU" smtClean="0"/>
              <a:t>30/11/20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CEAEC-6386-E14D-B1C2-DDF181BCF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6B69C-91E7-AB47-8533-C9418F39E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E326F-2974-0E46-BE41-4A2DFAACE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7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8BE21-6824-1248-83A8-1DEB76711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Technology Drivers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C9CCD0-CB64-D141-98B0-2BDE84164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4195" y="4417584"/>
            <a:ext cx="9144000" cy="1655762"/>
          </a:xfrm>
        </p:spPr>
        <p:txBody>
          <a:bodyPr/>
          <a:lstStyle/>
          <a:p>
            <a:pPr algn="r"/>
            <a:r>
              <a:rPr lang="en-AU" dirty="0">
                <a:solidFill>
                  <a:schemeClr val="bg1">
                    <a:lumMod val="65000"/>
                  </a:schemeClr>
                </a:solidFill>
                <a:latin typeface="AhnbergHand" pitchFamily="2" charset="0"/>
              </a:rPr>
              <a:t>Geoff Huston</a:t>
            </a:r>
          </a:p>
          <a:p>
            <a:pPr algn="r"/>
            <a:r>
              <a:rPr lang="en-AU" dirty="0">
                <a:solidFill>
                  <a:schemeClr val="bg1">
                    <a:lumMod val="65000"/>
                  </a:schemeClr>
                </a:solidFill>
                <a:latin typeface="AhnbergHand" pitchFamily="2" charset="0"/>
              </a:rPr>
              <a:t>Chief Scientist </a:t>
            </a:r>
          </a:p>
          <a:p>
            <a:pPr algn="r"/>
            <a:r>
              <a:rPr lang="en-AU" dirty="0">
                <a:solidFill>
                  <a:schemeClr val="bg1">
                    <a:lumMod val="65000"/>
                  </a:schemeClr>
                </a:solidFill>
                <a:latin typeface="AhnbergHand" pitchFamily="2" charset="0"/>
              </a:rPr>
              <a:t>APNIC Labs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D618D2-E058-544D-95AD-331299E8B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12" y="4539685"/>
            <a:ext cx="933120" cy="98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463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C8E3-01A0-9540-9B68-3131C3BB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saga of IPv6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15F6D0-3448-764F-9878-2A4378A63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274" y="1825625"/>
            <a:ext cx="9429451" cy="4351338"/>
          </a:xfrm>
        </p:spPr>
      </p:pic>
    </p:spTree>
    <p:extLst>
      <p:ext uri="{BB962C8B-B14F-4D97-AF65-F5344CB8AC3E}">
        <p14:creationId xmlns:p14="http://schemas.microsoft.com/office/powerpoint/2010/main" val="1524666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A64D1-7095-F745-80A8-A38233057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A539B-28D0-3B48-B8E0-DE31FD68F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No clear early adopter advantage</a:t>
            </a:r>
          </a:p>
          <a:p>
            <a:r>
              <a:rPr lang="en-AU" dirty="0"/>
              <a:t>No clear need</a:t>
            </a:r>
          </a:p>
          <a:p>
            <a:r>
              <a:rPr lang="en-AU" dirty="0"/>
              <a:t>Client/server architectures don’t require a universal address model</a:t>
            </a:r>
          </a:p>
          <a:p>
            <a:r>
              <a:rPr lang="en-AU" dirty="0"/>
              <a:t>NATs suppress demand through localisation and time multiplexing</a:t>
            </a:r>
          </a:p>
          <a:p>
            <a:r>
              <a:rPr lang="en-AU" dirty="0"/>
              <a:t>IPv6 is a 1990’s technology solution to a 1980’s networking architectural challenge – today’s CDN feeder networks do not need globally unique address plans across every device all of the time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5816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A1474-8206-9A4E-86C3-798BDB77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Another example of a stalled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65A40-3DD3-544E-A7E6-4635DD7D4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DNSSEC</a:t>
            </a:r>
          </a:p>
          <a:p>
            <a:pPr lvl="1"/>
            <a:r>
              <a:rPr lang="en-AU" dirty="0"/>
              <a:t>Adding digital signature into the DNS to allow end users to be able to rely on the correctness of data provided in a DNS response</a:t>
            </a:r>
          </a:p>
          <a:p>
            <a:pPr lvl="1"/>
            <a:r>
              <a:rPr lang="en-AU" dirty="0"/>
              <a:t>Increased unit cost without clear incremental benefits</a:t>
            </a:r>
          </a:p>
          <a:p>
            <a:pPr lvl="1"/>
            <a:r>
              <a:rPr lang="en-AU" dirty="0"/>
              <a:t>Another protracted transition with no end in sight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1701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5CEA5-0C3F-104A-B143-6B138B003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DNSSEC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3C8DFB-51CF-4843-B285-012FF3CB3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901" y="1825625"/>
            <a:ext cx="9290198" cy="4351338"/>
          </a:xfrm>
        </p:spPr>
      </p:pic>
    </p:spTree>
    <p:extLst>
      <p:ext uri="{BB962C8B-B14F-4D97-AF65-F5344CB8AC3E}">
        <p14:creationId xmlns:p14="http://schemas.microsoft.com/office/powerpoint/2010/main" val="3447650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A1474-8206-9A4E-86C3-798BDB77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65A40-3DD3-544E-A7E6-4635DD7D4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Increased operational cost without clear incremental benefits</a:t>
            </a:r>
          </a:p>
          <a:p>
            <a:r>
              <a:rPr lang="en-AU" dirty="0"/>
              <a:t>Not supported all the way to the edge of the network</a:t>
            </a:r>
          </a:p>
          <a:p>
            <a:r>
              <a:rPr lang="en-AU" dirty="0"/>
              <a:t>Structural lies in the DNS are now what we expect/depend upon</a:t>
            </a:r>
          </a:p>
          <a:p>
            <a:pPr lvl="1"/>
            <a:r>
              <a:rPr lang="en-AU" dirty="0"/>
              <a:t>”clean” DNS resolvers</a:t>
            </a:r>
          </a:p>
          <a:p>
            <a:pPr lvl="1"/>
            <a:r>
              <a:rPr lang="en-AU" dirty="0"/>
              <a:t>DNS64</a:t>
            </a:r>
          </a:p>
          <a:p>
            <a:r>
              <a:rPr lang="en-AU" dirty="0"/>
              <a:t>No clear use case for a trusted DNS system</a:t>
            </a:r>
          </a:p>
          <a:p>
            <a:pPr lvl="1"/>
            <a:r>
              <a:rPr lang="en-AU" dirty="0"/>
              <a:t>Too slow to replace the Web PKI</a:t>
            </a:r>
          </a:p>
          <a:p>
            <a:pPr lvl="1"/>
            <a:r>
              <a:rPr lang="en-AU" dirty="0"/>
              <a:t>Does not get to the edge </a:t>
            </a:r>
          </a:p>
          <a:p>
            <a:pPr lvl="1"/>
            <a:r>
              <a:rPr lang="en-AU" dirty="0"/>
              <a:t>Too many intermediaries</a:t>
            </a:r>
          </a:p>
          <a:p>
            <a:endParaRPr lang="en-AU" dirty="0"/>
          </a:p>
          <a:p>
            <a:pPr lvl="1"/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5925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9ACC-7235-EF47-8768-196D0D1A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do transitions fail?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75EC3-3EF6-BC46-8525-07E2567A8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No early adopter advantage</a:t>
            </a:r>
          </a:p>
          <a:p>
            <a:r>
              <a:rPr lang="en-AU" dirty="0"/>
              <a:t>Incumbent resistance</a:t>
            </a:r>
          </a:p>
          <a:p>
            <a:r>
              <a:rPr lang="en-AU" dirty="0"/>
              <a:t>Regulatory barriers </a:t>
            </a:r>
          </a:p>
          <a:p>
            <a:r>
              <a:rPr lang="en-AU" dirty="0"/>
              <a:t>No consumer interest</a:t>
            </a:r>
          </a:p>
          <a:p>
            <a:r>
              <a:rPr lang="en-AU" dirty="0"/>
              <a:t>No adoption momentum</a:t>
            </a:r>
          </a:p>
          <a:p>
            <a:r>
              <a:rPr lang="en-AU" dirty="0"/>
              <a:t>Alternate use models</a:t>
            </a:r>
          </a:p>
        </p:txBody>
      </p:sp>
    </p:spTree>
    <p:extLst>
      <p:ext uri="{BB962C8B-B14F-4D97-AF65-F5344CB8AC3E}">
        <p14:creationId xmlns:p14="http://schemas.microsoft.com/office/powerpoint/2010/main" val="1616280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680" y="358757"/>
            <a:ext cx="8226720" cy="84921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Powderfinger Type"/>
                <a:cs typeface="Powderfinger Type"/>
              </a:rPr>
              <a:t>Challenges for Adoption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2269" y="1469270"/>
            <a:ext cx="7054289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414726" indent="-414726">
              <a:buAutoNum type="arabicPeriod"/>
            </a:pPr>
            <a:r>
              <a:rPr lang="en-US" dirty="0">
                <a:solidFill>
                  <a:srgbClr val="0000FF"/>
                </a:solidFill>
                <a:latin typeface="Powderfinger Type"/>
                <a:cs typeface="Powderfinger Type"/>
              </a:rPr>
              <a:t>This is a deregulated and highly</a:t>
            </a:r>
          </a:p>
          <a:p>
            <a:r>
              <a:rPr lang="en-US" dirty="0">
                <a:solidFill>
                  <a:srgbClr val="0000FF"/>
                </a:solidFill>
                <a:latin typeface="Powderfinger Type"/>
                <a:cs typeface="Powderfinger Type"/>
              </a:rPr>
              <a:t>   competitive environment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333" y="2187838"/>
            <a:ext cx="4768177" cy="1088917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3300" b="1" dirty="0">
                <a:solidFill>
                  <a:srgbClr val="B06824"/>
                </a:solidFill>
                <a:latin typeface="Max's Handwritin"/>
                <a:cs typeface="Max's Handwritin"/>
              </a:rPr>
              <a:t>There are many different players</a:t>
            </a:r>
          </a:p>
          <a:p>
            <a:r>
              <a:rPr lang="en-US" sz="3300" b="1" dirty="0">
                <a:solidFill>
                  <a:srgbClr val="B06824"/>
                </a:solidFill>
                <a:latin typeface="Max's Handwritin"/>
                <a:cs typeface="Max's Handwritin"/>
              </a:rPr>
              <a:t>Each with their own perspective</a:t>
            </a:r>
          </a:p>
        </p:txBody>
      </p:sp>
      <p:pic>
        <p:nvPicPr>
          <p:cNvPr id="2" name="Picture 1" descr="fig1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11" y="3690298"/>
            <a:ext cx="2968026" cy="1567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9491" y="3102378"/>
            <a:ext cx="391905" cy="58634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3300" b="1" dirty="0">
                <a:solidFill>
                  <a:srgbClr val="0000FF"/>
                </a:solidFill>
                <a:latin typeface="Max's Handwritin"/>
                <a:cs typeface="Max's Handwritin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524001" y="2841082"/>
            <a:ext cx="3135015" cy="2874271"/>
          </a:xfrm>
          <a:prstGeom prst="rect">
            <a:avLst/>
          </a:prstGeom>
          <a:solidFill>
            <a:srgbClr val="FFFFFE">
              <a:alpha val="8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6000"/>
              </a:lnSpc>
              <a:buClr>
                <a:srgbClr val="000000"/>
              </a:buClr>
              <a:buSzPct val="100000"/>
            </a:pPr>
            <a:endParaRPr lang="en-US" sz="1600"/>
          </a:p>
        </p:txBody>
      </p:sp>
      <p:pic>
        <p:nvPicPr>
          <p:cNvPr id="9" name="Picture 8" descr="fig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683" y="3233027"/>
            <a:ext cx="1492807" cy="1729260"/>
          </a:xfrm>
          <a:prstGeom prst="rect">
            <a:avLst/>
          </a:prstGeom>
        </p:spPr>
      </p:pic>
      <p:pic>
        <p:nvPicPr>
          <p:cNvPr id="30" name="Picture 29" descr="fig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683" y="4670162"/>
            <a:ext cx="1801147" cy="110894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613935" y="5584703"/>
            <a:ext cx="6923654" cy="58634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3300" b="1" dirty="0">
                <a:solidFill>
                  <a:srgbClr val="000090"/>
                </a:solidFill>
                <a:latin typeface="Max's Handwritin"/>
                <a:cs typeface="Max's Handwritin"/>
              </a:rPr>
              <a:t>And all potential approaches will be explored!</a:t>
            </a:r>
          </a:p>
        </p:txBody>
      </p:sp>
    </p:spTree>
    <p:extLst>
      <p:ext uri="{BB962C8B-B14F-4D97-AF65-F5344CB8AC3E}">
        <p14:creationId xmlns:p14="http://schemas.microsoft.com/office/powerpoint/2010/main" val="4188748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680" y="358757"/>
            <a:ext cx="8226720" cy="84921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Powderfinger Type"/>
                <a:cs typeface="Powderfinger Type"/>
              </a:rPr>
              <a:t>Challenges for Adoption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2269" y="1469270"/>
            <a:ext cx="7054289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Powderfinger Type"/>
                <a:cs typeface="Powderfinger Type"/>
              </a:rPr>
              <a:t>2.  The myth of long-term planning</a:t>
            </a:r>
          </a:p>
        </p:txBody>
      </p:sp>
      <p:pic>
        <p:nvPicPr>
          <p:cNvPr id="2" name="Picture 1" descr="fig1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8" y="2795111"/>
            <a:ext cx="2968026" cy="1567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9727" y="2081478"/>
            <a:ext cx="391905" cy="58634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3300" b="1" dirty="0">
                <a:solidFill>
                  <a:srgbClr val="0000FF"/>
                </a:solidFill>
                <a:latin typeface="Max's Handwritin"/>
                <a:cs typeface="Max's Handwritin"/>
              </a:rPr>
              <a:t>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AA80115-85ED-A948-B768-CD2298B2D927}"/>
              </a:ext>
            </a:extLst>
          </p:cNvPr>
          <p:cNvSpPr txBox="1">
            <a:spLocks/>
          </p:cNvSpPr>
          <p:nvPr/>
        </p:nvSpPr>
        <p:spPr>
          <a:xfrm>
            <a:off x="3574034" y="2369028"/>
            <a:ext cx="8617966" cy="1597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Max's Handwritin"/>
                <a:cs typeface="Max's Handwritin"/>
              </a:rPr>
              <a:t>“IPv6 Transition will take many years...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Max's Handwritin"/>
                <a:cs typeface="Max's Handwritin"/>
              </a:rPr>
              <a:t>     5 years, maybe 10 years, maybe longer”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3B1C76-6EAB-0A48-940F-112048AD9E46}"/>
              </a:ext>
            </a:extLst>
          </p:cNvPr>
          <p:cNvSpPr txBox="1"/>
          <p:nvPr/>
        </p:nvSpPr>
        <p:spPr>
          <a:xfrm>
            <a:off x="5105075" y="3265072"/>
            <a:ext cx="6204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84807"/>
                </a:solidFill>
                <a:latin typeface="Max's Handwritin"/>
                <a:cs typeface="Max's Handwritin"/>
              </a:rPr>
              <a:t>Are we still firmly committed to the plans we had 5 years ago? How about our 10-year-old plans?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4F50E9-053B-D648-B644-FAD841095A1D}"/>
              </a:ext>
            </a:extLst>
          </p:cNvPr>
          <p:cNvSpPr txBox="1"/>
          <p:nvPr/>
        </p:nvSpPr>
        <p:spPr>
          <a:xfrm>
            <a:off x="1180009" y="5715353"/>
            <a:ext cx="811654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wderfinger Type"/>
                <a:cs typeface="Powderfinger Type"/>
              </a:rPr>
              <a:t>The longer the period of transition, the higher the risk of completely losing the plot and heading into other directions!</a:t>
            </a:r>
          </a:p>
        </p:txBody>
      </p:sp>
    </p:spTree>
    <p:extLst>
      <p:ext uri="{BB962C8B-B14F-4D97-AF65-F5344CB8AC3E}">
        <p14:creationId xmlns:p14="http://schemas.microsoft.com/office/powerpoint/2010/main" val="4294214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680" y="358757"/>
            <a:ext cx="8226720" cy="84921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Powderfinger Type"/>
                <a:cs typeface="Powderfinger Type"/>
              </a:rPr>
              <a:t>Challenges for Adoption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2269" y="1469270"/>
            <a:ext cx="7054289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US" dirty="0">
                <a:solidFill>
                  <a:srgbClr val="0000FF"/>
                </a:solidFill>
                <a:latin typeface="Powderfinger Type"/>
                <a:cs typeface="Powderfinger Type"/>
              </a:rPr>
              <a:t>The Internet keeps changing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54389AA-F5A3-1743-B28D-545EE5955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520" y="1976164"/>
            <a:ext cx="7848872" cy="85725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Powderfinger Type" charset="0"/>
                <a:ea typeface="Powderfinger Type" charset="0"/>
                <a:cs typeface="Powderfinger Type" charset="0"/>
              </a:rPr>
              <a:t>Today’s Internet Architecture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0F36B1-2EEF-9B4F-AB35-64E2C0F9A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020" y="2598216"/>
            <a:ext cx="7669600" cy="363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84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5F38F-FEAD-C047-B56F-31788B16E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drives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7AB6A-945C-BD45-9F6A-C7FECB603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891" y="1825625"/>
            <a:ext cx="10993273" cy="4351338"/>
          </a:xfrm>
        </p:spPr>
        <p:txBody>
          <a:bodyPr>
            <a:normAutofit/>
          </a:bodyPr>
          <a:lstStyle/>
          <a:p>
            <a:r>
              <a:rPr lang="en-AU" dirty="0"/>
              <a:t>The Internet is a market, like any other</a:t>
            </a:r>
          </a:p>
          <a:p>
            <a:pPr lvl="1"/>
            <a:r>
              <a:rPr lang="en-AU" dirty="0"/>
              <a:t>Consumers of Internet goods and services make purchasing choices</a:t>
            </a:r>
          </a:p>
          <a:p>
            <a:pPr lvl="1"/>
            <a:r>
              <a:rPr lang="en-AU" dirty="0"/>
              <a:t>These consumer choices are what drives the market</a:t>
            </a:r>
          </a:p>
          <a:p>
            <a:r>
              <a:rPr lang="en-AU" dirty="0"/>
              <a:t>Consumers tend to show cost-based preferences</a:t>
            </a:r>
          </a:p>
          <a:p>
            <a:pPr lvl="1"/>
            <a:r>
              <a:rPr lang="en-AU" dirty="0"/>
              <a:t>Innovation that reduces the cost base of services tend to gain market share</a:t>
            </a:r>
          </a:p>
          <a:p>
            <a:r>
              <a:rPr lang="en-AU" dirty="0"/>
              <a:t>The greater the cost shift the greater the impact of the innovation on the providers</a:t>
            </a:r>
          </a:p>
          <a:p>
            <a:pPr lvl="1"/>
            <a:r>
              <a:rPr lang="en-AU" dirty="0"/>
              <a:t>There is often a “tipping point” of innovative change that makes it irresistible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999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5D83A-7539-F44F-9347-EDA0A6B8B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latin typeface="AhnbergHand" pitchFamily="2" charset="0"/>
              </a:rPr>
              <a:t>Some thoughts about Internet technology and its evolution</a:t>
            </a:r>
          </a:p>
        </p:txBody>
      </p:sp>
    </p:spTree>
    <p:extLst>
      <p:ext uri="{BB962C8B-B14F-4D97-AF65-F5344CB8AC3E}">
        <p14:creationId xmlns:p14="http://schemas.microsoft.com/office/powerpoint/2010/main" val="2410106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18079-ED8F-5142-A938-586D32EE1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Economics of Innovation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916EA4-7B3D-9A48-8419-12A90A95C9D9}"/>
              </a:ext>
            </a:extLst>
          </p:cNvPr>
          <p:cNvGrpSpPr/>
          <p:nvPr/>
        </p:nvGrpSpPr>
        <p:grpSpPr>
          <a:xfrm>
            <a:off x="1133600" y="1408386"/>
            <a:ext cx="10597508" cy="5269155"/>
            <a:chOff x="1133600" y="1408386"/>
            <a:chExt cx="10597508" cy="5269155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B183077-F588-7F4C-9F24-3E4A067F7E34}"/>
                </a:ext>
              </a:extLst>
            </p:cNvPr>
            <p:cNvSpPr/>
            <p:nvPr/>
          </p:nvSpPr>
          <p:spPr>
            <a:xfrm>
              <a:off x="1728226" y="5706921"/>
              <a:ext cx="8735548" cy="262955"/>
            </a:xfrm>
            <a:custGeom>
              <a:avLst/>
              <a:gdLst>
                <a:gd name="connsiteX0" fmla="*/ 0 w 8735548"/>
                <a:gd name="connsiteY0" fmla="*/ 126321 h 262955"/>
                <a:gd name="connsiteX1" fmla="*/ 1387365 w 8735548"/>
                <a:gd name="connsiteY1" fmla="*/ 84279 h 262955"/>
                <a:gd name="connsiteX2" fmla="*/ 4099034 w 8735548"/>
                <a:gd name="connsiteY2" fmla="*/ 147341 h 262955"/>
                <a:gd name="connsiteX3" fmla="*/ 8481848 w 8735548"/>
                <a:gd name="connsiteY3" fmla="*/ 105300 h 262955"/>
                <a:gd name="connsiteX4" fmla="*/ 8261131 w 8735548"/>
                <a:gd name="connsiteY4" fmla="*/ 197 h 262955"/>
                <a:gd name="connsiteX5" fmla="*/ 8713075 w 8735548"/>
                <a:gd name="connsiteY5" fmla="*/ 84279 h 262955"/>
                <a:gd name="connsiteX6" fmla="*/ 8303172 w 8735548"/>
                <a:gd name="connsiteY6" fmla="*/ 262955 h 26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5548" h="262955">
                  <a:moveTo>
                    <a:pt x="0" y="126321"/>
                  </a:moveTo>
                  <a:cubicBezTo>
                    <a:pt x="352096" y="103548"/>
                    <a:pt x="704193" y="80776"/>
                    <a:pt x="1387365" y="84279"/>
                  </a:cubicBezTo>
                  <a:cubicBezTo>
                    <a:pt x="2070537" y="87782"/>
                    <a:pt x="4099034" y="147341"/>
                    <a:pt x="4099034" y="147341"/>
                  </a:cubicBezTo>
                  <a:lnTo>
                    <a:pt x="8481848" y="105300"/>
                  </a:lnTo>
                  <a:cubicBezTo>
                    <a:pt x="9175531" y="80776"/>
                    <a:pt x="8222593" y="3700"/>
                    <a:pt x="8261131" y="197"/>
                  </a:cubicBezTo>
                  <a:cubicBezTo>
                    <a:pt x="8299669" y="-3306"/>
                    <a:pt x="8706068" y="40486"/>
                    <a:pt x="8713075" y="84279"/>
                  </a:cubicBezTo>
                  <a:cubicBezTo>
                    <a:pt x="8720082" y="128072"/>
                    <a:pt x="8511627" y="195513"/>
                    <a:pt x="8303172" y="2629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184645-784A-6F46-976A-A0BBCEF5303D}"/>
                </a:ext>
              </a:extLst>
            </p:cNvPr>
            <p:cNvSpPr txBox="1"/>
            <p:nvPr/>
          </p:nvSpPr>
          <p:spPr>
            <a:xfrm>
              <a:off x="4753324" y="6308209"/>
              <a:ext cx="2685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latin typeface="AhnbergHand" pitchFamily="2" charset="0"/>
                </a:rPr>
                <a:t>Unit Cost Reduction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17903E2-D6C0-384E-9F5C-8FE35AA14080}"/>
                </a:ext>
              </a:extLst>
            </p:cNvPr>
            <p:cNvSpPr/>
            <p:nvPr/>
          </p:nvSpPr>
          <p:spPr>
            <a:xfrm>
              <a:off x="1669627" y="1764767"/>
              <a:ext cx="211725" cy="4089495"/>
            </a:xfrm>
            <a:custGeom>
              <a:avLst/>
              <a:gdLst>
                <a:gd name="connsiteX0" fmla="*/ 54070 w 211725"/>
                <a:gd name="connsiteY0" fmla="*/ 4089495 h 4089495"/>
                <a:gd name="connsiteX1" fmla="*/ 1518 w 211725"/>
                <a:gd name="connsiteY1" fmla="*/ 3479895 h 4089495"/>
                <a:gd name="connsiteX2" fmla="*/ 106621 w 211725"/>
                <a:gd name="connsiteY2" fmla="*/ 1251702 h 4089495"/>
                <a:gd name="connsiteX3" fmla="*/ 75090 w 211725"/>
                <a:gd name="connsiteY3" fmla="*/ 53523 h 4089495"/>
                <a:gd name="connsiteX4" fmla="*/ 1518 w 211725"/>
                <a:gd name="connsiteY4" fmla="*/ 190157 h 4089495"/>
                <a:gd name="connsiteX5" fmla="*/ 54070 w 211725"/>
                <a:gd name="connsiteY5" fmla="*/ 21992 h 4089495"/>
                <a:gd name="connsiteX6" fmla="*/ 211725 w 211725"/>
                <a:gd name="connsiteY6" fmla="*/ 179647 h 408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725" h="4089495">
                  <a:moveTo>
                    <a:pt x="54070" y="4089495"/>
                  </a:moveTo>
                  <a:cubicBezTo>
                    <a:pt x="23415" y="4021177"/>
                    <a:pt x="-7240" y="3952860"/>
                    <a:pt x="1518" y="3479895"/>
                  </a:cubicBezTo>
                  <a:cubicBezTo>
                    <a:pt x="10276" y="3006930"/>
                    <a:pt x="94359" y="1822764"/>
                    <a:pt x="106621" y="1251702"/>
                  </a:cubicBezTo>
                  <a:cubicBezTo>
                    <a:pt x="118883" y="680640"/>
                    <a:pt x="92607" y="230447"/>
                    <a:pt x="75090" y="53523"/>
                  </a:cubicBezTo>
                  <a:cubicBezTo>
                    <a:pt x="57573" y="-123401"/>
                    <a:pt x="5021" y="195412"/>
                    <a:pt x="1518" y="190157"/>
                  </a:cubicBezTo>
                  <a:cubicBezTo>
                    <a:pt x="-1985" y="184902"/>
                    <a:pt x="19036" y="23744"/>
                    <a:pt x="54070" y="21992"/>
                  </a:cubicBezTo>
                  <a:cubicBezTo>
                    <a:pt x="89104" y="20240"/>
                    <a:pt x="150414" y="99943"/>
                    <a:pt x="211725" y="17964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63EE2D-5601-DC4F-8757-A8A6CBC39E3B}"/>
                </a:ext>
              </a:extLst>
            </p:cNvPr>
            <p:cNvSpPr txBox="1"/>
            <p:nvPr/>
          </p:nvSpPr>
          <p:spPr>
            <a:xfrm>
              <a:off x="2417379" y="578521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bg2">
                      <a:lumMod val="75000"/>
                    </a:schemeClr>
                  </a:solidFill>
                  <a:latin typeface="AhnbergHand" pitchFamily="2" charset="0"/>
                </a:rPr>
                <a:t>2x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79AAA8-D6D6-1942-A5E4-DDA7A4149BA8}"/>
                </a:ext>
              </a:extLst>
            </p:cNvPr>
            <p:cNvSpPr txBox="1"/>
            <p:nvPr/>
          </p:nvSpPr>
          <p:spPr>
            <a:xfrm>
              <a:off x="3934478" y="5803181"/>
              <a:ext cx="503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bg2">
                      <a:lumMod val="75000"/>
                    </a:schemeClr>
                  </a:solidFill>
                  <a:latin typeface="AhnbergHand" pitchFamily="2" charset="0"/>
                </a:rPr>
                <a:t>4x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1CBC60-02CA-0749-98E0-B2132BC50463}"/>
                </a:ext>
              </a:extLst>
            </p:cNvPr>
            <p:cNvSpPr txBox="1"/>
            <p:nvPr/>
          </p:nvSpPr>
          <p:spPr>
            <a:xfrm>
              <a:off x="5411502" y="5803181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bg2">
                      <a:lumMod val="75000"/>
                    </a:schemeClr>
                  </a:solidFill>
                  <a:latin typeface="AhnbergHand" pitchFamily="2" charset="0"/>
                </a:rPr>
                <a:t>16x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E1D171-C0A5-6A4E-B48D-F4C44DF527C0}"/>
                </a:ext>
              </a:extLst>
            </p:cNvPr>
            <p:cNvSpPr txBox="1"/>
            <p:nvPr/>
          </p:nvSpPr>
          <p:spPr>
            <a:xfrm>
              <a:off x="6994324" y="5854262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bg2">
                      <a:lumMod val="75000"/>
                    </a:schemeClr>
                  </a:solidFill>
                  <a:latin typeface="AhnbergHand" pitchFamily="2" charset="0"/>
                </a:rPr>
                <a:t>32x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86595C-5F98-5D49-B900-6089B176A6FF}"/>
                </a:ext>
              </a:extLst>
            </p:cNvPr>
            <p:cNvSpPr txBox="1"/>
            <p:nvPr/>
          </p:nvSpPr>
          <p:spPr>
            <a:xfrm rot="16200000">
              <a:off x="183179" y="3624847"/>
              <a:ext cx="22701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latin typeface="AhnbergHand" pitchFamily="2" charset="0"/>
                </a:rPr>
                <a:t>Adoption pressure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FE079E4-1BF2-924C-9FD2-DD6C064DF5F0}"/>
                </a:ext>
              </a:extLst>
            </p:cNvPr>
            <p:cNvSpPr/>
            <p:nvPr/>
          </p:nvSpPr>
          <p:spPr>
            <a:xfrm>
              <a:off x="1713186" y="1447881"/>
              <a:ext cx="7136524" cy="4353829"/>
            </a:xfrm>
            <a:custGeom>
              <a:avLst/>
              <a:gdLst>
                <a:gd name="connsiteX0" fmla="*/ 0 w 7136524"/>
                <a:gd name="connsiteY0" fmla="*/ 4353829 h 4353829"/>
                <a:gd name="connsiteX1" fmla="*/ 840828 w 7136524"/>
                <a:gd name="connsiteY1" fmla="*/ 4311788 h 4353829"/>
                <a:gd name="connsiteX2" fmla="*/ 1786759 w 7136524"/>
                <a:gd name="connsiteY2" fmla="*/ 4280257 h 4353829"/>
                <a:gd name="connsiteX3" fmla="*/ 2648607 w 7136524"/>
                <a:gd name="connsiteY3" fmla="*/ 4280257 h 4353829"/>
                <a:gd name="connsiteX4" fmla="*/ 3594538 w 7136524"/>
                <a:gd name="connsiteY4" fmla="*/ 4259236 h 4353829"/>
                <a:gd name="connsiteX5" fmla="*/ 4014952 w 7136524"/>
                <a:gd name="connsiteY5" fmla="*/ 3281774 h 4353829"/>
                <a:gd name="connsiteX6" fmla="*/ 4214648 w 7136524"/>
                <a:gd name="connsiteY6" fmla="*/ 1684202 h 4353829"/>
                <a:gd name="connsiteX7" fmla="*/ 4466897 w 7136524"/>
                <a:gd name="connsiteY7" fmla="*/ 664698 h 4353829"/>
                <a:gd name="connsiteX8" fmla="*/ 5139559 w 7136524"/>
                <a:gd name="connsiteY8" fmla="*/ 86629 h 4353829"/>
                <a:gd name="connsiteX9" fmla="*/ 7136524 w 7136524"/>
                <a:gd name="connsiteY9" fmla="*/ 13057 h 435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36524" h="4353829">
                  <a:moveTo>
                    <a:pt x="0" y="4353829"/>
                  </a:moveTo>
                  <a:lnTo>
                    <a:pt x="840828" y="4311788"/>
                  </a:lnTo>
                  <a:lnTo>
                    <a:pt x="1786759" y="4280257"/>
                  </a:lnTo>
                  <a:cubicBezTo>
                    <a:pt x="2088055" y="4275002"/>
                    <a:pt x="2347311" y="4283760"/>
                    <a:pt x="2648607" y="4280257"/>
                  </a:cubicBezTo>
                  <a:cubicBezTo>
                    <a:pt x="2949903" y="4276754"/>
                    <a:pt x="3366814" y="4425650"/>
                    <a:pt x="3594538" y="4259236"/>
                  </a:cubicBezTo>
                  <a:cubicBezTo>
                    <a:pt x="3822262" y="4092822"/>
                    <a:pt x="3911600" y="3710946"/>
                    <a:pt x="4014952" y="3281774"/>
                  </a:cubicBezTo>
                  <a:cubicBezTo>
                    <a:pt x="4118304" y="2852602"/>
                    <a:pt x="4139324" y="2120381"/>
                    <a:pt x="4214648" y="1684202"/>
                  </a:cubicBezTo>
                  <a:cubicBezTo>
                    <a:pt x="4289972" y="1248023"/>
                    <a:pt x="4312745" y="930960"/>
                    <a:pt x="4466897" y="664698"/>
                  </a:cubicBezTo>
                  <a:cubicBezTo>
                    <a:pt x="4621049" y="398436"/>
                    <a:pt x="4694621" y="195236"/>
                    <a:pt x="5139559" y="86629"/>
                  </a:cubicBezTo>
                  <a:cubicBezTo>
                    <a:pt x="5584497" y="-21978"/>
                    <a:pt x="6360510" y="-4461"/>
                    <a:pt x="7136524" y="13057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7101C7-D8B6-A640-923B-6843C7F6A76B}"/>
                </a:ext>
              </a:extLst>
            </p:cNvPr>
            <p:cNvSpPr txBox="1"/>
            <p:nvPr/>
          </p:nvSpPr>
          <p:spPr>
            <a:xfrm>
              <a:off x="2048047" y="5040787"/>
              <a:ext cx="2754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latin typeface="AhnbergHand" pitchFamily="2" charset="0"/>
                </a:rPr>
                <a:t>Incumbent Resistance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B88FC1-996E-F745-AC4C-AD752C6DFAB2}"/>
                </a:ext>
              </a:extLst>
            </p:cNvPr>
            <p:cNvSpPr txBox="1"/>
            <p:nvPr/>
          </p:nvSpPr>
          <p:spPr>
            <a:xfrm>
              <a:off x="9196440" y="5064396"/>
              <a:ext cx="2534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latin typeface="AhnbergHand" pitchFamily="2" charset="0"/>
                </a:rPr>
                <a:t>Market Destruction!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DA4FAC-5B41-5046-A97E-5CFCFD8F88AC}"/>
                </a:ext>
              </a:extLst>
            </p:cNvPr>
            <p:cNvSpPr txBox="1"/>
            <p:nvPr/>
          </p:nvSpPr>
          <p:spPr>
            <a:xfrm>
              <a:off x="5961347" y="5064396"/>
              <a:ext cx="2954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latin typeface="AhnbergHand" pitchFamily="2" charset="0"/>
                </a:rPr>
                <a:t>Incumbent Replacement</a:t>
              </a: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AF7CAC-6CCB-1842-975E-1A4CE70A8E0B}"/>
                </a:ext>
              </a:extLst>
            </p:cNvPr>
            <p:cNvSpPr/>
            <p:nvPr/>
          </p:nvSpPr>
          <p:spPr>
            <a:xfrm>
              <a:off x="8923283" y="1408386"/>
              <a:ext cx="767255" cy="441435"/>
            </a:xfrm>
            <a:custGeom>
              <a:avLst/>
              <a:gdLst>
                <a:gd name="connsiteX0" fmla="*/ 0 w 767255"/>
                <a:gd name="connsiteY0" fmla="*/ 441435 h 441435"/>
                <a:gd name="connsiteX1" fmla="*/ 767255 w 767255"/>
                <a:gd name="connsiteY1" fmla="*/ 0 h 44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7255" h="441435">
                  <a:moveTo>
                    <a:pt x="0" y="441435"/>
                  </a:moveTo>
                  <a:lnTo>
                    <a:pt x="76725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E23BDF7-932D-F04E-AF11-37BC2A2810F0}"/>
                </a:ext>
              </a:extLst>
            </p:cNvPr>
            <p:cNvSpPr/>
            <p:nvPr/>
          </p:nvSpPr>
          <p:spPr>
            <a:xfrm>
              <a:off x="8944303" y="1408386"/>
              <a:ext cx="1576552" cy="1103586"/>
            </a:xfrm>
            <a:custGeom>
              <a:avLst/>
              <a:gdLst>
                <a:gd name="connsiteX0" fmla="*/ 0 w 1576552"/>
                <a:gd name="connsiteY0" fmla="*/ 1103586 h 1103586"/>
                <a:gd name="connsiteX1" fmla="*/ 746235 w 1576552"/>
                <a:gd name="connsiteY1" fmla="*/ 536028 h 1103586"/>
                <a:gd name="connsiteX2" fmla="*/ 1576552 w 1576552"/>
                <a:gd name="connsiteY2" fmla="*/ 0 h 110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6552" h="1103586">
                  <a:moveTo>
                    <a:pt x="0" y="1103586"/>
                  </a:moveTo>
                  <a:cubicBezTo>
                    <a:pt x="241738" y="911772"/>
                    <a:pt x="483476" y="719959"/>
                    <a:pt x="746235" y="536028"/>
                  </a:cubicBezTo>
                  <a:cubicBezTo>
                    <a:pt x="1008994" y="352097"/>
                    <a:pt x="1292773" y="176048"/>
                    <a:pt x="157655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8089197-61AE-4B41-B09E-8D1B40C37E23}"/>
                </a:ext>
              </a:extLst>
            </p:cNvPr>
            <p:cNvSpPr/>
            <p:nvPr/>
          </p:nvSpPr>
          <p:spPr>
            <a:xfrm>
              <a:off x="8975834" y="1492469"/>
              <a:ext cx="2175642" cy="1660634"/>
            </a:xfrm>
            <a:custGeom>
              <a:avLst/>
              <a:gdLst>
                <a:gd name="connsiteX0" fmla="*/ 0 w 2175642"/>
                <a:gd name="connsiteY0" fmla="*/ 1660634 h 1660634"/>
                <a:gd name="connsiteX1" fmla="*/ 966952 w 2175642"/>
                <a:gd name="connsiteY1" fmla="*/ 1051034 h 1660634"/>
                <a:gd name="connsiteX2" fmla="*/ 2175642 w 2175642"/>
                <a:gd name="connsiteY2" fmla="*/ 0 h 166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5642" h="1660634">
                  <a:moveTo>
                    <a:pt x="0" y="1660634"/>
                  </a:moveTo>
                  <a:cubicBezTo>
                    <a:pt x="302172" y="1494220"/>
                    <a:pt x="604345" y="1327806"/>
                    <a:pt x="966952" y="1051034"/>
                  </a:cubicBezTo>
                  <a:cubicBezTo>
                    <a:pt x="1329559" y="774262"/>
                    <a:pt x="1752600" y="387131"/>
                    <a:pt x="217564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8147DB5-7FBD-9F45-98DE-EFB7971E10C5}"/>
                </a:ext>
              </a:extLst>
            </p:cNvPr>
            <p:cNvSpPr/>
            <p:nvPr/>
          </p:nvSpPr>
          <p:spPr>
            <a:xfrm>
              <a:off x="9091448" y="2270234"/>
              <a:ext cx="2081049" cy="1418897"/>
            </a:xfrm>
            <a:custGeom>
              <a:avLst/>
              <a:gdLst>
                <a:gd name="connsiteX0" fmla="*/ 0 w 2081049"/>
                <a:gd name="connsiteY0" fmla="*/ 1418897 h 1418897"/>
                <a:gd name="connsiteX1" fmla="*/ 1334814 w 2081049"/>
                <a:gd name="connsiteY1" fmla="*/ 588580 h 1418897"/>
                <a:gd name="connsiteX2" fmla="*/ 2081049 w 2081049"/>
                <a:gd name="connsiteY2" fmla="*/ 0 h 141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1049" h="1418897">
                  <a:moveTo>
                    <a:pt x="0" y="1418897"/>
                  </a:moveTo>
                  <a:cubicBezTo>
                    <a:pt x="493986" y="1121980"/>
                    <a:pt x="987973" y="825063"/>
                    <a:pt x="1334814" y="588580"/>
                  </a:cubicBezTo>
                  <a:cubicBezTo>
                    <a:pt x="1681655" y="352097"/>
                    <a:pt x="1881352" y="176048"/>
                    <a:pt x="208104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B462E79-421D-C54E-AD15-8E38320260E1}"/>
                </a:ext>
              </a:extLst>
            </p:cNvPr>
            <p:cNvSpPr/>
            <p:nvPr/>
          </p:nvSpPr>
          <p:spPr>
            <a:xfrm>
              <a:off x="9101959" y="3153103"/>
              <a:ext cx="2017986" cy="1240221"/>
            </a:xfrm>
            <a:custGeom>
              <a:avLst/>
              <a:gdLst>
                <a:gd name="connsiteX0" fmla="*/ 0 w 2017986"/>
                <a:gd name="connsiteY0" fmla="*/ 1240221 h 1240221"/>
                <a:gd name="connsiteX1" fmla="*/ 1145627 w 2017986"/>
                <a:gd name="connsiteY1" fmla="*/ 557049 h 1240221"/>
                <a:gd name="connsiteX2" fmla="*/ 2017986 w 2017986"/>
                <a:gd name="connsiteY2" fmla="*/ 0 h 124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986" h="1240221">
                  <a:moveTo>
                    <a:pt x="0" y="1240221"/>
                  </a:moveTo>
                  <a:lnTo>
                    <a:pt x="1145627" y="557049"/>
                  </a:lnTo>
                  <a:cubicBezTo>
                    <a:pt x="1481958" y="350346"/>
                    <a:pt x="1749972" y="175173"/>
                    <a:pt x="201798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92C3E03-DD5B-4F4C-886F-C3346D6368CA}"/>
                </a:ext>
              </a:extLst>
            </p:cNvPr>
            <p:cNvSpPr/>
            <p:nvPr/>
          </p:nvSpPr>
          <p:spPr>
            <a:xfrm>
              <a:off x="9175531" y="3699641"/>
              <a:ext cx="1923393" cy="1177159"/>
            </a:xfrm>
            <a:custGeom>
              <a:avLst/>
              <a:gdLst>
                <a:gd name="connsiteX0" fmla="*/ 0 w 1923393"/>
                <a:gd name="connsiteY0" fmla="*/ 1177159 h 1177159"/>
                <a:gd name="connsiteX1" fmla="*/ 1387366 w 1923393"/>
                <a:gd name="connsiteY1" fmla="*/ 441435 h 1177159"/>
                <a:gd name="connsiteX2" fmla="*/ 1923393 w 1923393"/>
                <a:gd name="connsiteY2" fmla="*/ 0 h 117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3393" h="1177159">
                  <a:moveTo>
                    <a:pt x="0" y="1177159"/>
                  </a:moveTo>
                  <a:cubicBezTo>
                    <a:pt x="533400" y="907393"/>
                    <a:pt x="1066801" y="637628"/>
                    <a:pt x="1387366" y="441435"/>
                  </a:cubicBezTo>
                  <a:cubicBezTo>
                    <a:pt x="1707931" y="245242"/>
                    <a:pt x="1815662" y="122621"/>
                    <a:pt x="192339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ADF149C-AFEF-254E-8151-A4A156DE0627}"/>
                </a:ext>
              </a:extLst>
            </p:cNvPr>
            <p:cNvSpPr/>
            <p:nvPr/>
          </p:nvSpPr>
          <p:spPr>
            <a:xfrm>
              <a:off x="10174014" y="4383090"/>
              <a:ext cx="935420" cy="556772"/>
            </a:xfrm>
            <a:custGeom>
              <a:avLst/>
              <a:gdLst>
                <a:gd name="connsiteX0" fmla="*/ 0 w 935420"/>
                <a:gd name="connsiteY0" fmla="*/ 556772 h 556772"/>
                <a:gd name="connsiteX1" fmla="*/ 725214 w 935420"/>
                <a:gd name="connsiteY1" fmla="*/ 73296 h 556772"/>
                <a:gd name="connsiteX2" fmla="*/ 935420 w 935420"/>
                <a:gd name="connsiteY2" fmla="*/ 10234 h 55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5420" h="556772">
                  <a:moveTo>
                    <a:pt x="0" y="556772"/>
                  </a:moveTo>
                  <a:cubicBezTo>
                    <a:pt x="284655" y="360579"/>
                    <a:pt x="569311" y="164386"/>
                    <a:pt x="725214" y="73296"/>
                  </a:cubicBezTo>
                  <a:cubicBezTo>
                    <a:pt x="881117" y="-17794"/>
                    <a:pt x="908268" y="-3780"/>
                    <a:pt x="935420" y="1023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424B87-A872-8F41-A7C0-ED98E3B2A234}"/>
                </a:ext>
              </a:extLst>
            </p:cNvPr>
            <p:cNvSpPr txBox="1"/>
            <p:nvPr/>
          </p:nvSpPr>
          <p:spPr>
            <a:xfrm>
              <a:off x="8826717" y="5838398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bg2">
                      <a:lumMod val="75000"/>
                    </a:schemeClr>
                  </a:solidFill>
                  <a:latin typeface="AhnbergHand" pitchFamily="2" charset="0"/>
                </a:rPr>
                <a:t>64x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8228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53F1-BD87-7E4C-88CE-871D93BB8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resists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A11F1-41AD-5D45-A438-D95011667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Volume tends to increase inertial resistance</a:t>
            </a:r>
          </a:p>
          <a:p>
            <a:pPr lvl="1"/>
            <a:r>
              <a:rPr lang="en-AU" dirty="0"/>
              <a:t>And the digital world has massive volume</a:t>
            </a:r>
          </a:p>
          <a:p>
            <a:r>
              <a:rPr lang="en-AU" dirty="0"/>
              <a:t>Monopoly incumbency resists change</a:t>
            </a:r>
          </a:p>
          <a:p>
            <a:pPr lvl="1"/>
            <a:r>
              <a:rPr lang="en-AU" dirty="0"/>
              <a:t>And the digital world is now dominated by a small set of incumbents</a:t>
            </a:r>
          </a:p>
          <a:p>
            <a:r>
              <a:rPr lang="en-AU" dirty="0"/>
              <a:t>Changes that do not impact the cost base of the service increases resistance</a:t>
            </a:r>
          </a:p>
          <a:p>
            <a:r>
              <a:rPr lang="en-AU" dirty="0"/>
              <a:t>The emergence of large scale digital incumbents creates its own challenges</a:t>
            </a:r>
          </a:p>
        </p:txBody>
      </p:sp>
    </p:spTree>
    <p:extLst>
      <p:ext uri="{BB962C8B-B14F-4D97-AF65-F5344CB8AC3E}">
        <p14:creationId xmlns:p14="http://schemas.microsoft.com/office/powerpoint/2010/main" val="2149385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18079-ED8F-5142-A938-586D32EE1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Economics of Innovation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916EA4-7B3D-9A48-8419-12A90A95C9D9}"/>
              </a:ext>
            </a:extLst>
          </p:cNvPr>
          <p:cNvGrpSpPr/>
          <p:nvPr/>
        </p:nvGrpSpPr>
        <p:grpSpPr>
          <a:xfrm>
            <a:off x="1133600" y="1408386"/>
            <a:ext cx="10597508" cy="5269155"/>
            <a:chOff x="1133600" y="1408386"/>
            <a:chExt cx="10597508" cy="5269155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B183077-F588-7F4C-9F24-3E4A067F7E34}"/>
                </a:ext>
              </a:extLst>
            </p:cNvPr>
            <p:cNvSpPr/>
            <p:nvPr/>
          </p:nvSpPr>
          <p:spPr>
            <a:xfrm>
              <a:off x="1728226" y="5706921"/>
              <a:ext cx="8735548" cy="262955"/>
            </a:xfrm>
            <a:custGeom>
              <a:avLst/>
              <a:gdLst>
                <a:gd name="connsiteX0" fmla="*/ 0 w 8735548"/>
                <a:gd name="connsiteY0" fmla="*/ 126321 h 262955"/>
                <a:gd name="connsiteX1" fmla="*/ 1387365 w 8735548"/>
                <a:gd name="connsiteY1" fmla="*/ 84279 h 262955"/>
                <a:gd name="connsiteX2" fmla="*/ 4099034 w 8735548"/>
                <a:gd name="connsiteY2" fmla="*/ 147341 h 262955"/>
                <a:gd name="connsiteX3" fmla="*/ 8481848 w 8735548"/>
                <a:gd name="connsiteY3" fmla="*/ 105300 h 262955"/>
                <a:gd name="connsiteX4" fmla="*/ 8261131 w 8735548"/>
                <a:gd name="connsiteY4" fmla="*/ 197 h 262955"/>
                <a:gd name="connsiteX5" fmla="*/ 8713075 w 8735548"/>
                <a:gd name="connsiteY5" fmla="*/ 84279 h 262955"/>
                <a:gd name="connsiteX6" fmla="*/ 8303172 w 8735548"/>
                <a:gd name="connsiteY6" fmla="*/ 262955 h 26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5548" h="262955">
                  <a:moveTo>
                    <a:pt x="0" y="126321"/>
                  </a:moveTo>
                  <a:cubicBezTo>
                    <a:pt x="352096" y="103548"/>
                    <a:pt x="704193" y="80776"/>
                    <a:pt x="1387365" y="84279"/>
                  </a:cubicBezTo>
                  <a:cubicBezTo>
                    <a:pt x="2070537" y="87782"/>
                    <a:pt x="4099034" y="147341"/>
                    <a:pt x="4099034" y="147341"/>
                  </a:cubicBezTo>
                  <a:lnTo>
                    <a:pt x="8481848" y="105300"/>
                  </a:lnTo>
                  <a:cubicBezTo>
                    <a:pt x="9175531" y="80776"/>
                    <a:pt x="8222593" y="3700"/>
                    <a:pt x="8261131" y="197"/>
                  </a:cubicBezTo>
                  <a:cubicBezTo>
                    <a:pt x="8299669" y="-3306"/>
                    <a:pt x="8706068" y="40486"/>
                    <a:pt x="8713075" y="84279"/>
                  </a:cubicBezTo>
                  <a:cubicBezTo>
                    <a:pt x="8720082" y="128072"/>
                    <a:pt x="8511627" y="195513"/>
                    <a:pt x="8303172" y="2629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184645-784A-6F46-976A-A0BBCEF5303D}"/>
                </a:ext>
              </a:extLst>
            </p:cNvPr>
            <p:cNvSpPr txBox="1"/>
            <p:nvPr/>
          </p:nvSpPr>
          <p:spPr>
            <a:xfrm>
              <a:off x="4753324" y="6308209"/>
              <a:ext cx="2685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latin typeface="AhnbergHand" pitchFamily="2" charset="0"/>
                </a:rPr>
                <a:t>Unit Cost Reduction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17903E2-D6C0-384E-9F5C-8FE35AA14080}"/>
                </a:ext>
              </a:extLst>
            </p:cNvPr>
            <p:cNvSpPr/>
            <p:nvPr/>
          </p:nvSpPr>
          <p:spPr>
            <a:xfrm>
              <a:off x="1669627" y="1764767"/>
              <a:ext cx="211725" cy="4089495"/>
            </a:xfrm>
            <a:custGeom>
              <a:avLst/>
              <a:gdLst>
                <a:gd name="connsiteX0" fmla="*/ 54070 w 211725"/>
                <a:gd name="connsiteY0" fmla="*/ 4089495 h 4089495"/>
                <a:gd name="connsiteX1" fmla="*/ 1518 w 211725"/>
                <a:gd name="connsiteY1" fmla="*/ 3479895 h 4089495"/>
                <a:gd name="connsiteX2" fmla="*/ 106621 w 211725"/>
                <a:gd name="connsiteY2" fmla="*/ 1251702 h 4089495"/>
                <a:gd name="connsiteX3" fmla="*/ 75090 w 211725"/>
                <a:gd name="connsiteY3" fmla="*/ 53523 h 4089495"/>
                <a:gd name="connsiteX4" fmla="*/ 1518 w 211725"/>
                <a:gd name="connsiteY4" fmla="*/ 190157 h 4089495"/>
                <a:gd name="connsiteX5" fmla="*/ 54070 w 211725"/>
                <a:gd name="connsiteY5" fmla="*/ 21992 h 4089495"/>
                <a:gd name="connsiteX6" fmla="*/ 211725 w 211725"/>
                <a:gd name="connsiteY6" fmla="*/ 179647 h 408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725" h="4089495">
                  <a:moveTo>
                    <a:pt x="54070" y="4089495"/>
                  </a:moveTo>
                  <a:cubicBezTo>
                    <a:pt x="23415" y="4021177"/>
                    <a:pt x="-7240" y="3952860"/>
                    <a:pt x="1518" y="3479895"/>
                  </a:cubicBezTo>
                  <a:cubicBezTo>
                    <a:pt x="10276" y="3006930"/>
                    <a:pt x="94359" y="1822764"/>
                    <a:pt x="106621" y="1251702"/>
                  </a:cubicBezTo>
                  <a:cubicBezTo>
                    <a:pt x="118883" y="680640"/>
                    <a:pt x="92607" y="230447"/>
                    <a:pt x="75090" y="53523"/>
                  </a:cubicBezTo>
                  <a:cubicBezTo>
                    <a:pt x="57573" y="-123401"/>
                    <a:pt x="5021" y="195412"/>
                    <a:pt x="1518" y="190157"/>
                  </a:cubicBezTo>
                  <a:cubicBezTo>
                    <a:pt x="-1985" y="184902"/>
                    <a:pt x="19036" y="23744"/>
                    <a:pt x="54070" y="21992"/>
                  </a:cubicBezTo>
                  <a:cubicBezTo>
                    <a:pt x="89104" y="20240"/>
                    <a:pt x="150414" y="99943"/>
                    <a:pt x="211725" y="17964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63EE2D-5601-DC4F-8757-A8A6CBC39E3B}"/>
                </a:ext>
              </a:extLst>
            </p:cNvPr>
            <p:cNvSpPr txBox="1"/>
            <p:nvPr/>
          </p:nvSpPr>
          <p:spPr>
            <a:xfrm>
              <a:off x="2417379" y="578521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bg2">
                      <a:lumMod val="75000"/>
                    </a:schemeClr>
                  </a:solidFill>
                  <a:latin typeface="AhnbergHand" pitchFamily="2" charset="0"/>
                </a:rPr>
                <a:t>2x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79AAA8-D6D6-1942-A5E4-DDA7A4149BA8}"/>
                </a:ext>
              </a:extLst>
            </p:cNvPr>
            <p:cNvSpPr txBox="1"/>
            <p:nvPr/>
          </p:nvSpPr>
          <p:spPr>
            <a:xfrm>
              <a:off x="3934478" y="5803181"/>
              <a:ext cx="503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bg2">
                      <a:lumMod val="75000"/>
                    </a:schemeClr>
                  </a:solidFill>
                  <a:latin typeface="AhnbergHand" pitchFamily="2" charset="0"/>
                </a:rPr>
                <a:t>4x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1CBC60-02CA-0749-98E0-B2132BC50463}"/>
                </a:ext>
              </a:extLst>
            </p:cNvPr>
            <p:cNvSpPr txBox="1"/>
            <p:nvPr/>
          </p:nvSpPr>
          <p:spPr>
            <a:xfrm>
              <a:off x="5411502" y="5803181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bg2">
                      <a:lumMod val="75000"/>
                    </a:schemeClr>
                  </a:solidFill>
                  <a:latin typeface="AhnbergHand" pitchFamily="2" charset="0"/>
                </a:rPr>
                <a:t>16x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E1D171-C0A5-6A4E-B48D-F4C44DF527C0}"/>
                </a:ext>
              </a:extLst>
            </p:cNvPr>
            <p:cNvSpPr txBox="1"/>
            <p:nvPr/>
          </p:nvSpPr>
          <p:spPr>
            <a:xfrm>
              <a:off x="6994324" y="5854262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bg2">
                      <a:lumMod val="75000"/>
                    </a:schemeClr>
                  </a:solidFill>
                  <a:latin typeface="AhnbergHand" pitchFamily="2" charset="0"/>
                </a:rPr>
                <a:t>32x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86595C-5F98-5D49-B900-6089B176A6FF}"/>
                </a:ext>
              </a:extLst>
            </p:cNvPr>
            <p:cNvSpPr txBox="1"/>
            <p:nvPr/>
          </p:nvSpPr>
          <p:spPr>
            <a:xfrm rot="16200000">
              <a:off x="183179" y="3624847"/>
              <a:ext cx="22701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latin typeface="AhnbergHand" pitchFamily="2" charset="0"/>
                </a:rPr>
                <a:t>Adoption pressure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FE079E4-1BF2-924C-9FD2-DD6C064DF5F0}"/>
                </a:ext>
              </a:extLst>
            </p:cNvPr>
            <p:cNvSpPr/>
            <p:nvPr/>
          </p:nvSpPr>
          <p:spPr>
            <a:xfrm>
              <a:off x="1713186" y="1447881"/>
              <a:ext cx="7136524" cy="4353829"/>
            </a:xfrm>
            <a:custGeom>
              <a:avLst/>
              <a:gdLst>
                <a:gd name="connsiteX0" fmla="*/ 0 w 7136524"/>
                <a:gd name="connsiteY0" fmla="*/ 4353829 h 4353829"/>
                <a:gd name="connsiteX1" fmla="*/ 840828 w 7136524"/>
                <a:gd name="connsiteY1" fmla="*/ 4311788 h 4353829"/>
                <a:gd name="connsiteX2" fmla="*/ 1786759 w 7136524"/>
                <a:gd name="connsiteY2" fmla="*/ 4280257 h 4353829"/>
                <a:gd name="connsiteX3" fmla="*/ 2648607 w 7136524"/>
                <a:gd name="connsiteY3" fmla="*/ 4280257 h 4353829"/>
                <a:gd name="connsiteX4" fmla="*/ 3594538 w 7136524"/>
                <a:gd name="connsiteY4" fmla="*/ 4259236 h 4353829"/>
                <a:gd name="connsiteX5" fmla="*/ 4014952 w 7136524"/>
                <a:gd name="connsiteY5" fmla="*/ 3281774 h 4353829"/>
                <a:gd name="connsiteX6" fmla="*/ 4214648 w 7136524"/>
                <a:gd name="connsiteY6" fmla="*/ 1684202 h 4353829"/>
                <a:gd name="connsiteX7" fmla="*/ 4466897 w 7136524"/>
                <a:gd name="connsiteY7" fmla="*/ 664698 h 4353829"/>
                <a:gd name="connsiteX8" fmla="*/ 5139559 w 7136524"/>
                <a:gd name="connsiteY8" fmla="*/ 86629 h 4353829"/>
                <a:gd name="connsiteX9" fmla="*/ 7136524 w 7136524"/>
                <a:gd name="connsiteY9" fmla="*/ 13057 h 435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36524" h="4353829">
                  <a:moveTo>
                    <a:pt x="0" y="4353829"/>
                  </a:moveTo>
                  <a:lnTo>
                    <a:pt x="840828" y="4311788"/>
                  </a:lnTo>
                  <a:lnTo>
                    <a:pt x="1786759" y="4280257"/>
                  </a:lnTo>
                  <a:cubicBezTo>
                    <a:pt x="2088055" y="4275002"/>
                    <a:pt x="2347311" y="4283760"/>
                    <a:pt x="2648607" y="4280257"/>
                  </a:cubicBezTo>
                  <a:cubicBezTo>
                    <a:pt x="2949903" y="4276754"/>
                    <a:pt x="3366814" y="4425650"/>
                    <a:pt x="3594538" y="4259236"/>
                  </a:cubicBezTo>
                  <a:cubicBezTo>
                    <a:pt x="3822262" y="4092822"/>
                    <a:pt x="3911600" y="3710946"/>
                    <a:pt x="4014952" y="3281774"/>
                  </a:cubicBezTo>
                  <a:cubicBezTo>
                    <a:pt x="4118304" y="2852602"/>
                    <a:pt x="4139324" y="2120381"/>
                    <a:pt x="4214648" y="1684202"/>
                  </a:cubicBezTo>
                  <a:cubicBezTo>
                    <a:pt x="4289972" y="1248023"/>
                    <a:pt x="4312745" y="930960"/>
                    <a:pt x="4466897" y="664698"/>
                  </a:cubicBezTo>
                  <a:cubicBezTo>
                    <a:pt x="4621049" y="398436"/>
                    <a:pt x="4694621" y="195236"/>
                    <a:pt x="5139559" y="86629"/>
                  </a:cubicBezTo>
                  <a:cubicBezTo>
                    <a:pt x="5584497" y="-21978"/>
                    <a:pt x="6360510" y="-4461"/>
                    <a:pt x="7136524" y="13057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7101C7-D8B6-A640-923B-6843C7F6A76B}"/>
                </a:ext>
              </a:extLst>
            </p:cNvPr>
            <p:cNvSpPr txBox="1"/>
            <p:nvPr/>
          </p:nvSpPr>
          <p:spPr>
            <a:xfrm>
              <a:off x="2048047" y="5040787"/>
              <a:ext cx="2754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latin typeface="AhnbergHand" pitchFamily="2" charset="0"/>
                </a:rPr>
                <a:t>Incumbent Resistance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B88FC1-996E-F745-AC4C-AD752C6DFAB2}"/>
                </a:ext>
              </a:extLst>
            </p:cNvPr>
            <p:cNvSpPr txBox="1"/>
            <p:nvPr/>
          </p:nvSpPr>
          <p:spPr>
            <a:xfrm>
              <a:off x="9196440" y="5064396"/>
              <a:ext cx="2534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latin typeface="AhnbergHand" pitchFamily="2" charset="0"/>
                </a:rPr>
                <a:t>Market Destruction!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DA4FAC-5B41-5046-A97E-5CFCFD8F88AC}"/>
                </a:ext>
              </a:extLst>
            </p:cNvPr>
            <p:cNvSpPr txBox="1"/>
            <p:nvPr/>
          </p:nvSpPr>
          <p:spPr>
            <a:xfrm>
              <a:off x="5961347" y="5064396"/>
              <a:ext cx="2954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latin typeface="AhnbergHand" pitchFamily="2" charset="0"/>
                </a:rPr>
                <a:t>Incumbent Replacement</a:t>
              </a: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AF7CAC-6CCB-1842-975E-1A4CE70A8E0B}"/>
                </a:ext>
              </a:extLst>
            </p:cNvPr>
            <p:cNvSpPr/>
            <p:nvPr/>
          </p:nvSpPr>
          <p:spPr>
            <a:xfrm>
              <a:off x="8923283" y="1408386"/>
              <a:ext cx="767255" cy="441435"/>
            </a:xfrm>
            <a:custGeom>
              <a:avLst/>
              <a:gdLst>
                <a:gd name="connsiteX0" fmla="*/ 0 w 767255"/>
                <a:gd name="connsiteY0" fmla="*/ 441435 h 441435"/>
                <a:gd name="connsiteX1" fmla="*/ 767255 w 767255"/>
                <a:gd name="connsiteY1" fmla="*/ 0 h 44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7255" h="441435">
                  <a:moveTo>
                    <a:pt x="0" y="441435"/>
                  </a:moveTo>
                  <a:lnTo>
                    <a:pt x="76725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E23BDF7-932D-F04E-AF11-37BC2A2810F0}"/>
                </a:ext>
              </a:extLst>
            </p:cNvPr>
            <p:cNvSpPr/>
            <p:nvPr/>
          </p:nvSpPr>
          <p:spPr>
            <a:xfrm>
              <a:off x="8944303" y="1408386"/>
              <a:ext cx="1576552" cy="1103586"/>
            </a:xfrm>
            <a:custGeom>
              <a:avLst/>
              <a:gdLst>
                <a:gd name="connsiteX0" fmla="*/ 0 w 1576552"/>
                <a:gd name="connsiteY0" fmla="*/ 1103586 h 1103586"/>
                <a:gd name="connsiteX1" fmla="*/ 746235 w 1576552"/>
                <a:gd name="connsiteY1" fmla="*/ 536028 h 1103586"/>
                <a:gd name="connsiteX2" fmla="*/ 1576552 w 1576552"/>
                <a:gd name="connsiteY2" fmla="*/ 0 h 110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6552" h="1103586">
                  <a:moveTo>
                    <a:pt x="0" y="1103586"/>
                  </a:moveTo>
                  <a:cubicBezTo>
                    <a:pt x="241738" y="911772"/>
                    <a:pt x="483476" y="719959"/>
                    <a:pt x="746235" y="536028"/>
                  </a:cubicBezTo>
                  <a:cubicBezTo>
                    <a:pt x="1008994" y="352097"/>
                    <a:pt x="1292773" y="176048"/>
                    <a:pt x="157655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8089197-61AE-4B41-B09E-8D1B40C37E23}"/>
                </a:ext>
              </a:extLst>
            </p:cNvPr>
            <p:cNvSpPr/>
            <p:nvPr/>
          </p:nvSpPr>
          <p:spPr>
            <a:xfrm>
              <a:off x="8975834" y="1492469"/>
              <a:ext cx="2175642" cy="1660634"/>
            </a:xfrm>
            <a:custGeom>
              <a:avLst/>
              <a:gdLst>
                <a:gd name="connsiteX0" fmla="*/ 0 w 2175642"/>
                <a:gd name="connsiteY0" fmla="*/ 1660634 h 1660634"/>
                <a:gd name="connsiteX1" fmla="*/ 966952 w 2175642"/>
                <a:gd name="connsiteY1" fmla="*/ 1051034 h 1660634"/>
                <a:gd name="connsiteX2" fmla="*/ 2175642 w 2175642"/>
                <a:gd name="connsiteY2" fmla="*/ 0 h 166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5642" h="1660634">
                  <a:moveTo>
                    <a:pt x="0" y="1660634"/>
                  </a:moveTo>
                  <a:cubicBezTo>
                    <a:pt x="302172" y="1494220"/>
                    <a:pt x="604345" y="1327806"/>
                    <a:pt x="966952" y="1051034"/>
                  </a:cubicBezTo>
                  <a:cubicBezTo>
                    <a:pt x="1329559" y="774262"/>
                    <a:pt x="1752600" y="387131"/>
                    <a:pt x="217564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8147DB5-7FBD-9F45-98DE-EFB7971E10C5}"/>
                </a:ext>
              </a:extLst>
            </p:cNvPr>
            <p:cNvSpPr/>
            <p:nvPr/>
          </p:nvSpPr>
          <p:spPr>
            <a:xfrm>
              <a:off x="9091448" y="2270234"/>
              <a:ext cx="2081049" cy="1418897"/>
            </a:xfrm>
            <a:custGeom>
              <a:avLst/>
              <a:gdLst>
                <a:gd name="connsiteX0" fmla="*/ 0 w 2081049"/>
                <a:gd name="connsiteY0" fmla="*/ 1418897 h 1418897"/>
                <a:gd name="connsiteX1" fmla="*/ 1334814 w 2081049"/>
                <a:gd name="connsiteY1" fmla="*/ 588580 h 1418897"/>
                <a:gd name="connsiteX2" fmla="*/ 2081049 w 2081049"/>
                <a:gd name="connsiteY2" fmla="*/ 0 h 141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1049" h="1418897">
                  <a:moveTo>
                    <a:pt x="0" y="1418897"/>
                  </a:moveTo>
                  <a:cubicBezTo>
                    <a:pt x="493986" y="1121980"/>
                    <a:pt x="987973" y="825063"/>
                    <a:pt x="1334814" y="588580"/>
                  </a:cubicBezTo>
                  <a:cubicBezTo>
                    <a:pt x="1681655" y="352097"/>
                    <a:pt x="1881352" y="176048"/>
                    <a:pt x="208104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B462E79-421D-C54E-AD15-8E38320260E1}"/>
                </a:ext>
              </a:extLst>
            </p:cNvPr>
            <p:cNvSpPr/>
            <p:nvPr/>
          </p:nvSpPr>
          <p:spPr>
            <a:xfrm>
              <a:off x="9101959" y="3153103"/>
              <a:ext cx="2017986" cy="1240221"/>
            </a:xfrm>
            <a:custGeom>
              <a:avLst/>
              <a:gdLst>
                <a:gd name="connsiteX0" fmla="*/ 0 w 2017986"/>
                <a:gd name="connsiteY0" fmla="*/ 1240221 h 1240221"/>
                <a:gd name="connsiteX1" fmla="*/ 1145627 w 2017986"/>
                <a:gd name="connsiteY1" fmla="*/ 557049 h 1240221"/>
                <a:gd name="connsiteX2" fmla="*/ 2017986 w 2017986"/>
                <a:gd name="connsiteY2" fmla="*/ 0 h 124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986" h="1240221">
                  <a:moveTo>
                    <a:pt x="0" y="1240221"/>
                  </a:moveTo>
                  <a:lnTo>
                    <a:pt x="1145627" y="557049"/>
                  </a:lnTo>
                  <a:cubicBezTo>
                    <a:pt x="1481958" y="350346"/>
                    <a:pt x="1749972" y="175173"/>
                    <a:pt x="201798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92C3E03-DD5B-4F4C-886F-C3346D6368CA}"/>
                </a:ext>
              </a:extLst>
            </p:cNvPr>
            <p:cNvSpPr/>
            <p:nvPr/>
          </p:nvSpPr>
          <p:spPr>
            <a:xfrm>
              <a:off x="9175531" y="3699641"/>
              <a:ext cx="1923393" cy="1177159"/>
            </a:xfrm>
            <a:custGeom>
              <a:avLst/>
              <a:gdLst>
                <a:gd name="connsiteX0" fmla="*/ 0 w 1923393"/>
                <a:gd name="connsiteY0" fmla="*/ 1177159 h 1177159"/>
                <a:gd name="connsiteX1" fmla="*/ 1387366 w 1923393"/>
                <a:gd name="connsiteY1" fmla="*/ 441435 h 1177159"/>
                <a:gd name="connsiteX2" fmla="*/ 1923393 w 1923393"/>
                <a:gd name="connsiteY2" fmla="*/ 0 h 117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3393" h="1177159">
                  <a:moveTo>
                    <a:pt x="0" y="1177159"/>
                  </a:moveTo>
                  <a:cubicBezTo>
                    <a:pt x="533400" y="907393"/>
                    <a:pt x="1066801" y="637628"/>
                    <a:pt x="1387366" y="441435"/>
                  </a:cubicBezTo>
                  <a:cubicBezTo>
                    <a:pt x="1707931" y="245242"/>
                    <a:pt x="1815662" y="122621"/>
                    <a:pt x="192339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ADF149C-AFEF-254E-8151-A4A156DE0627}"/>
                </a:ext>
              </a:extLst>
            </p:cNvPr>
            <p:cNvSpPr/>
            <p:nvPr/>
          </p:nvSpPr>
          <p:spPr>
            <a:xfrm>
              <a:off x="10174014" y="4383090"/>
              <a:ext cx="935420" cy="556772"/>
            </a:xfrm>
            <a:custGeom>
              <a:avLst/>
              <a:gdLst>
                <a:gd name="connsiteX0" fmla="*/ 0 w 935420"/>
                <a:gd name="connsiteY0" fmla="*/ 556772 h 556772"/>
                <a:gd name="connsiteX1" fmla="*/ 725214 w 935420"/>
                <a:gd name="connsiteY1" fmla="*/ 73296 h 556772"/>
                <a:gd name="connsiteX2" fmla="*/ 935420 w 935420"/>
                <a:gd name="connsiteY2" fmla="*/ 10234 h 55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5420" h="556772">
                  <a:moveTo>
                    <a:pt x="0" y="556772"/>
                  </a:moveTo>
                  <a:cubicBezTo>
                    <a:pt x="284655" y="360579"/>
                    <a:pt x="569311" y="164386"/>
                    <a:pt x="725214" y="73296"/>
                  </a:cubicBezTo>
                  <a:cubicBezTo>
                    <a:pt x="881117" y="-17794"/>
                    <a:pt x="908268" y="-3780"/>
                    <a:pt x="935420" y="1023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424B87-A872-8F41-A7C0-ED98E3B2A234}"/>
                </a:ext>
              </a:extLst>
            </p:cNvPr>
            <p:cNvSpPr txBox="1"/>
            <p:nvPr/>
          </p:nvSpPr>
          <p:spPr>
            <a:xfrm>
              <a:off x="8826717" y="5838398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bg2">
                      <a:lumMod val="75000"/>
                    </a:schemeClr>
                  </a:solidFill>
                  <a:latin typeface="AhnbergHand" pitchFamily="2" charset="0"/>
                </a:rPr>
                <a:t>64x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6738394-CF76-3341-A185-0D9E4334EFA0}"/>
              </a:ext>
            </a:extLst>
          </p:cNvPr>
          <p:cNvSpPr txBox="1"/>
          <p:nvPr/>
        </p:nvSpPr>
        <p:spPr>
          <a:xfrm>
            <a:off x="4910298" y="2197275"/>
            <a:ext cx="187583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AU" dirty="0">
                <a:solidFill>
                  <a:srgbClr val="002060"/>
                </a:solidFill>
                <a:latin typeface="AhnbergHand" pitchFamily="2" charset="0"/>
              </a:rPr>
              <a:t>“incumbent </a:t>
            </a:r>
          </a:p>
          <a:p>
            <a:pPr algn="ctr"/>
            <a:r>
              <a:rPr lang="en-AU" dirty="0">
                <a:solidFill>
                  <a:srgbClr val="002060"/>
                </a:solidFill>
                <a:latin typeface="AhnbergHand" pitchFamily="2" charset="0"/>
              </a:rPr>
              <a:t>entrenchment”</a:t>
            </a:r>
          </a:p>
          <a:p>
            <a:pPr algn="ctr"/>
            <a:r>
              <a:rPr lang="en-AU" dirty="0">
                <a:solidFill>
                  <a:srgbClr val="002060"/>
                </a:solidFill>
                <a:latin typeface="AhnbergHand" pitchFamily="2" charset="0"/>
              </a:rPr>
              <a:t>level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51544B-4D68-5848-9B64-884A9CB29E58}"/>
              </a:ext>
            </a:extLst>
          </p:cNvPr>
          <p:cNvSpPr txBox="1"/>
          <p:nvPr/>
        </p:nvSpPr>
        <p:spPr>
          <a:xfrm>
            <a:off x="6681161" y="2739152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monopolies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813107-CAB4-EE41-9B8D-052242377E15}"/>
              </a:ext>
            </a:extLst>
          </p:cNvPr>
          <p:cNvSpPr txBox="1"/>
          <p:nvPr/>
        </p:nvSpPr>
        <p:spPr>
          <a:xfrm>
            <a:off x="2511972" y="2396241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>
                <a:solidFill>
                  <a:srgbClr val="00B050"/>
                </a:solidFill>
                <a:latin typeface="AhnbergHand" pitchFamily="2" charset="0"/>
              </a:rPr>
              <a:t>open</a:t>
            </a:r>
          </a:p>
          <a:p>
            <a:pPr algn="ctr"/>
            <a:r>
              <a:rPr lang="en-AU" dirty="0">
                <a:solidFill>
                  <a:srgbClr val="00B050"/>
                </a:solidFill>
                <a:latin typeface="AhnbergHand" pitchFamily="2" charset="0"/>
              </a:rPr>
              <a:t>markets</a:t>
            </a: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F18713F7-7225-A945-AE28-8389130E2E2D}"/>
              </a:ext>
            </a:extLst>
          </p:cNvPr>
          <p:cNvSpPr/>
          <p:nvPr/>
        </p:nvSpPr>
        <p:spPr>
          <a:xfrm>
            <a:off x="5360276" y="1458236"/>
            <a:ext cx="3426372" cy="4290923"/>
          </a:xfrm>
          <a:custGeom>
            <a:avLst/>
            <a:gdLst>
              <a:gd name="connsiteX0" fmla="*/ 3426372 w 3426372"/>
              <a:gd name="connsiteY0" fmla="*/ 13212 h 4290923"/>
              <a:gd name="connsiteX1" fmla="*/ 2511972 w 3426372"/>
              <a:gd name="connsiteY1" fmla="*/ 34233 h 4290923"/>
              <a:gd name="connsiteX2" fmla="*/ 2196662 w 3426372"/>
              <a:gd name="connsiteY2" fmla="*/ 307502 h 4290923"/>
              <a:gd name="connsiteX3" fmla="*/ 1944414 w 3426372"/>
              <a:gd name="connsiteY3" fmla="*/ 1810481 h 4290923"/>
              <a:gd name="connsiteX4" fmla="*/ 1671145 w 3426372"/>
              <a:gd name="connsiteY4" fmla="*/ 3471116 h 4290923"/>
              <a:gd name="connsiteX5" fmla="*/ 1261241 w 3426372"/>
              <a:gd name="connsiteY5" fmla="*/ 4028164 h 4290923"/>
              <a:gd name="connsiteX6" fmla="*/ 0 w 3426372"/>
              <a:gd name="connsiteY6" fmla="*/ 4290923 h 429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6372" h="4290923">
                <a:moveTo>
                  <a:pt x="3426372" y="13212"/>
                </a:moveTo>
                <a:cubicBezTo>
                  <a:pt x="3071648" y="-802"/>
                  <a:pt x="2716924" y="-14815"/>
                  <a:pt x="2511972" y="34233"/>
                </a:cubicBezTo>
                <a:cubicBezTo>
                  <a:pt x="2307020" y="83281"/>
                  <a:pt x="2291255" y="11461"/>
                  <a:pt x="2196662" y="307502"/>
                </a:cubicBezTo>
                <a:cubicBezTo>
                  <a:pt x="2102069" y="603543"/>
                  <a:pt x="2032000" y="1283212"/>
                  <a:pt x="1944414" y="1810481"/>
                </a:cubicBezTo>
                <a:cubicBezTo>
                  <a:pt x="1856828" y="2337750"/>
                  <a:pt x="1785007" y="3101502"/>
                  <a:pt x="1671145" y="3471116"/>
                </a:cubicBezTo>
                <a:cubicBezTo>
                  <a:pt x="1557283" y="3840730"/>
                  <a:pt x="1539765" y="3891530"/>
                  <a:pt x="1261241" y="4028164"/>
                </a:cubicBezTo>
                <a:cubicBezTo>
                  <a:pt x="982717" y="4164798"/>
                  <a:pt x="491358" y="4227860"/>
                  <a:pt x="0" y="429092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D4F11EE-B275-E54C-BFBB-F59835CF3D68}"/>
              </a:ext>
            </a:extLst>
          </p:cNvPr>
          <p:cNvSpPr/>
          <p:nvPr/>
        </p:nvSpPr>
        <p:spPr>
          <a:xfrm>
            <a:off x="2585545" y="1481959"/>
            <a:ext cx="5307724" cy="4256135"/>
          </a:xfrm>
          <a:custGeom>
            <a:avLst/>
            <a:gdLst>
              <a:gd name="connsiteX0" fmla="*/ 5307724 w 5307724"/>
              <a:gd name="connsiteY0" fmla="*/ 0 h 4256135"/>
              <a:gd name="connsiteX1" fmla="*/ 3773214 w 5307724"/>
              <a:gd name="connsiteY1" fmla="*/ 10510 h 4256135"/>
              <a:gd name="connsiteX2" fmla="*/ 2690648 w 5307724"/>
              <a:gd name="connsiteY2" fmla="*/ 84082 h 4256135"/>
              <a:gd name="connsiteX3" fmla="*/ 1629103 w 5307724"/>
              <a:gd name="connsiteY3" fmla="*/ 178675 h 4256135"/>
              <a:gd name="connsiteX4" fmla="*/ 1166648 w 5307724"/>
              <a:gd name="connsiteY4" fmla="*/ 1187669 h 4256135"/>
              <a:gd name="connsiteX5" fmla="*/ 683172 w 5307724"/>
              <a:gd name="connsiteY5" fmla="*/ 3804744 h 4256135"/>
              <a:gd name="connsiteX6" fmla="*/ 0 w 5307724"/>
              <a:gd name="connsiteY6" fmla="*/ 4235669 h 425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7724" h="4256135">
                <a:moveTo>
                  <a:pt x="5307724" y="0"/>
                </a:moveTo>
                <a:lnTo>
                  <a:pt x="3773214" y="10510"/>
                </a:lnTo>
                <a:cubicBezTo>
                  <a:pt x="3337035" y="24524"/>
                  <a:pt x="3048000" y="56055"/>
                  <a:pt x="2690648" y="84082"/>
                </a:cubicBezTo>
                <a:cubicBezTo>
                  <a:pt x="2333296" y="112110"/>
                  <a:pt x="1883103" y="-5256"/>
                  <a:pt x="1629103" y="178675"/>
                </a:cubicBezTo>
                <a:cubicBezTo>
                  <a:pt x="1375103" y="362606"/>
                  <a:pt x="1324303" y="583324"/>
                  <a:pt x="1166648" y="1187669"/>
                </a:cubicBezTo>
                <a:cubicBezTo>
                  <a:pt x="1008993" y="1792014"/>
                  <a:pt x="877613" y="3296744"/>
                  <a:pt x="683172" y="3804744"/>
                </a:cubicBezTo>
                <a:cubicBezTo>
                  <a:pt x="488731" y="4312744"/>
                  <a:pt x="244365" y="4274206"/>
                  <a:pt x="0" y="423566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D9650F4E-D596-594D-A52A-A79C9C3A10A1}"/>
              </a:ext>
            </a:extLst>
          </p:cNvPr>
          <p:cNvSpPr/>
          <p:nvPr/>
        </p:nvSpPr>
        <p:spPr>
          <a:xfrm>
            <a:off x="6653048" y="2249214"/>
            <a:ext cx="693683" cy="220717"/>
          </a:xfrm>
          <a:custGeom>
            <a:avLst/>
            <a:gdLst>
              <a:gd name="connsiteX0" fmla="*/ 0 w 693683"/>
              <a:gd name="connsiteY0" fmla="*/ 73572 h 220717"/>
              <a:gd name="connsiteX1" fmla="*/ 693683 w 693683"/>
              <a:gd name="connsiteY1" fmla="*/ 94593 h 220717"/>
              <a:gd name="connsiteX2" fmla="*/ 304800 w 693683"/>
              <a:gd name="connsiteY2" fmla="*/ 0 h 220717"/>
              <a:gd name="connsiteX3" fmla="*/ 672662 w 693683"/>
              <a:gd name="connsiteY3" fmla="*/ 105103 h 220717"/>
              <a:gd name="connsiteX4" fmla="*/ 472966 w 693683"/>
              <a:gd name="connsiteY4" fmla="*/ 220717 h 22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683" h="220717">
                <a:moveTo>
                  <a:pt x="0" y="73572"/>
                </a:moveTo>
                <a:cubicBezTo>
                  <a:pt x="321441" y="90213"/>
                  <a:pt x="642883" y="106855"/>
                  <a:pt x="693683" y="94593"/>
                </a:cubicBezTo>
                <a:lnTo>
                  <a:pt x="304800" y="0"/>
                </a:lnTo>
                <a:cubicBezTo>
                  <a:pt x="301297" y="1752"/>
                  <a:pt x="644634" y="68317"/>
                  <a:pt x="672662" y="105103"/>
                </a:cubicBezTo>
                <a:cubicBezTo>
                  <a:pt x="700690" y="141889"/>
                  <a:pt x="586828" y="181303"/>
                  <a:pt x="472966" y="2207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A0595304-88B3-FA40-B7F6-1F14BAF63DBE}"/>
              </a:ext>
            </a:extLst>
          </p:cNvPr>
          <p:cNvSpPr/>
          <p:nvPr/>
        </p:nvSpPr>
        <p:spPr>
          <a:xfrm>
            <a:off x="4011511" y="2122992"/>
            <a:ext cx="875799" cy="431022"/>
          </a:xfrm>
          <a:custGeom>
            <a:avLst/>
            <a:gdLst>
              <a:gd name="connsiteX0" fmla="*/ 875799 w 875799"/>
              <a:gd name="connsiteY0" fmla="*/ 241836 h 431022"/>
              <a:gd name="connsiteX1" fmla="*/ 45482 w 875799"/>
              <a:gd name="connsiteY1" fmla="*/ 241836 h 431022"/>
              <a:gd name="connsiteX2" fmla="*/ 392323 w 875799"/>
              <a:gd name="connsiteY2" fmla="*/ 98 h 431022"/>
              <a:gd name="connsiteX3" fmla="*/ 3441 w 875799"/>
              <a:gd name="connsiteY3" fmla="*/ 273367 h 431022"/>
              <a:gd name="connsiteX4" fmla="*/ 234668 w 875799"/>
              <a:gd name="connsiteY4" fmla="*/ 431022 h 43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799" h="431022">
                <a:moveTo>
                  <a:pt x="875799" y="241836"/>
                </a:moveTo>
                <a:cubicBezTo>
                  <a:pt x="500930" y="261981"/>
                  <a:pt x="126061" y="282126"/>
                  <a:pt x="45482" y="241836"/>
                </a:cubicBezTo>
                <a:cubicBezTo>
                  <a:pt x="-35097" y="201546"/>
                  <a:pt x="399330" y="-5157"/>
                  <a:pt x="392323" y="98"/>
                </a:cubicBezTo>
                <a:cubicBezTo>
                  <a:pt x="385316" y="5353"/>
                  <a:pt x="29717" y="201546"/>
                  <a:pt x="3441" y="273367"/>
                </a:cubicBezTo>
                <a:cubicBezTo>
                  <a:pt x="-22835" y="345188"/>
                  <a:pt x="105916" y="388105"/>
                  <a:pt x="234668" y="43102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0556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5D64F-4412-ED42-8E34-25D75386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Telco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BCFDD-47BD-8D4F-A0E5-28DA58F5C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entrenched incumbency of the telco regime created an “innovation debt”</a:t>
            </a:r>
          </a:p>
          <a:p>
            <a:pPr lvl="1"/>
            <a:r>
              <a:rPr lang="en-AU" dirty="0"/>
              <a:t>Most of the ideas behind the internet were explored in the 1960’s</a:t>
            </a:r>
          </a:p>
          <a:p>
            <a:pPr lvl="1"/>
            <a:r>
              <a:rPr lang="en-AU" dirty="0"/>
              <a:t>But the integration of data services was resisted by the </a:t>
            </a:r>
            <a:r>
              <a:rPr lang="en-AU" dirty="0" err="1"/>
              <a:t>telcos</a:t>
            </a:r>
            <a:r>
              <a:rPr lang="en-AU" dirty="0"/>
              <a:t> as they suspected it would undermine the margins of the voice business</a:t>
            </a:r>
          </a:p>
          <a:p>
            <a:pPr lvl="1"/>
            <a:r>
              <a:rPr lang="en-AU" dirty="0"/>
              <a:t>The longer this blockage remained the greater the pressure to break through</a:t>
            </a:r>
          </a:p>
          <a:p>
            <a:r>
              <a:rPr lang="en-AU" dirty="0"/>
              <a:t>The eventual breakthrough put the entirety of the telco revenues up for grab</a:t>
            </a:r>
          </a:p>
          <a:p>
            <a:pPr lvl="1"/>
            <a:r>
              <a:rPr lang="en-AU" dirty="0"/>
              <a:t>And this is at the heart of the disruption in this sector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1915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93A89-8E27-CB4F-A18C-ECDEAB83E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And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DE24A-5A4D-BD4C-A73E-88CAD19D9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seem to be repeating this cycle</a:t>
            </a:r>
          </a:p>
          <a:p>
            <a:r>
              <a:rPr lang="en-AU" dirty="0"/>
              <a:t>The large scale incumbents are bedding down and stabilising their business model, and suppressing further unmanaged innovation pressures</a:t>
            </a:r>
          </a:p>
          <a:p>
            <a:r>
              <a:rPr lang="en-AU" dirty="0"/>
              <a:t>The longer this situation lasts the greater the level of disruption when it all falls apart!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5547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424AF5-0B7B-D540-864E-5ED58B140A67}"/>
              </a:ext>
            </a:extLst>
          </p:cNvPr>
          <p:cNvSpPr/>
          <p:nvPr/>
        </p:nvSpPr>
        <p:spPr>
          <a:xfrm>
            <a:off x="3048000" y="20946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b="1" dirty="0"/>
              <a:t>Progress, far from consisting in change, depends on retentiveness</a:t>
            </a:r>
            <a:r>
              <a:rPr lang="en-AU" dirty="0"/>
              <a:t>. When change is absolute there remains no being to improve and no direction is set for possible improvement: and when experience is not retained, as among savages, infancy is perpetual. Those who cannot remember the past are condemned to repeat it.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6F10E9-4950-C54C-AA0D-915E73034F0A}"/>
              </a:ext>
            </a:extLst>
          </p:cNvPr>
          <p:cNvSpPr txBox="1"/>
          <p:nvPr/>
        </p:nvSpPr>
        <p:spPr>
          <a:xfrm>
            <a:off x="5737860" y="4518660"/>
            <a:ext cx="4698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George </a:t>
            </a:r>
            <a:r>
              <a:rPr lang="en-AU" dirty="0" err="1"/>
              <a:t>Satayana</a:t>
            </a:r>
            <a:r>
              <a:rPr lang="en-AU" dirty="0"/>
              <a:t>, The Life of Reason, 1905-1906</a:t>
            </a:r>
          </a:p>
        </p:txBody>
      </p:sp>
    </p:spTree>
    <p:extLst>
      <p:ext uri="{BB962C8B-B14F-4D97-AF65-F5344CB8AC3E}">
        <p14:creationId xmlns:p14="http://schemas.microsoft.com/office/powerpoint/2010/main" val="2191082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68613C-475D-E047-B68B-EADF0BC76BBE}"/>
              </a:ext>
            </a:extLst>
          </p:cNvPr>
          <p:cNvSpPr txBox="1"/>
          <p:nvPr/>
        </p:nvSpPr>
        <p:spPr>
          <a:xfrm>
            <a:off x="4053840" y="2721114"/>
            <a:ext cx="2241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>
                <a:latin typeface="AhnbergHand" pitchFamily="2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070565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A3CD-315C-A046-BA35-111B9CBBE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1357" cy="1325563"/>
          </a:xfrm>
        </p:spPr>
        <p:txBody>
          <a:bodyPr/>
          <a:lstStyle/>
          <a:p>
            <a:r>
              <a:rPr lang="en-AU" dirty="0"/>
              <a:t>The Pace of Consumer Technology Adoption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AFDDFF-5E03-0D44-BFD3-0715660E5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3437" y="1825625"/>
            <a:ext cx="8865125" cy="4351338"/>
          </a:xfrm>
        </p:spPr>
      </p:pic>
    </p:spTree>
    <p:extLst>
      <p:ext uri="{BB962C8B-B14F-4D97-AF65-F5344CB8AC3E}">
        <p14:creationId xmlns:p14="http://schemas.microsoft.com/office/powerpoint/2010/main" val="276246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A3CD-315C-A046-BA35-111B9CBBE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1357" cy="1325563"/>
          </a:xfrm>
        </p:spPr>
        <p:txBody>
          <a:bodyPr/>
          <a:lstStyle/>
          <a:p>
            <a:r>
              <a:rPr lang="en-AU" dirty="0"/>
              <a:t>The Pace of Consumer Technology Adoption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AFDDFF-5E03-0D44-BFD3-0715660E5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3437" y="1825625"/>
            <a:ext cx="8865125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F287C2-8C27-D140-AB27-B682D7C7F1BB}"/>
              </a:ext>
            </a:extLst>
          </p:cNvPr>
          <p:cNvSpPr txBox="1"/>
          <p:nvPr/>
        </p:nvSpPr>
        <p:spPr>
          <a:xfrm>
            <a:off x="3261360" y="6210300"/>
            <a:ext cx="1691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>
                <a:latin typeface="AhnbergHand" pitchFamily="2" charset="0"/>
              </a:rPr>
              <a:t>Household Electricity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F030DE9-D6E0-084F-BEF6-A47C8C6BAC5A}"/>
              </a:ext>
            </a:extLst>
          </p:cNvPr>
          <p:cNvSpPr/>
          <p:nvPr/>
        </p:nvSpPr>
        <p:spPr>
          <a:xfrm>
            <a:off x="2478958" y="6256020"/>
            <a:ext cx="805262" cy="106680"/>
          </a:xfrm>
          <a:custGeom>
            <a:avLst/>
            <a:gdLst>
              <a:gd name="connsiteX0" fmla="*/ 104222 w 805262"/>
              <a:gd name="connsiteY0" fmla="*/ 0 h 106680"/>
              <a:gd name="connsiteX1" fmla="*/ 28022 w 805262"/>
              <a:gd name="connsiteY1" fmla="*/ 53340 h 106680"/>
              <a:gd name="connsiteX2" fmla="*/ 81362 w 805262"/>
              <a:gd name="connsiteY2" fmla="*/ 106680 h 106680"/>
              <a:gd name="connsiteX3" fmla="*/ 12782 w 805262"/>
              <a:gd name="connsiteY3" fmla="*/ 53340 h 106680"/>
              <a:gd name="connsiteX4" fmla="*/ 386162 w 805262"/>
              <a:gd name="connsiteY4" fmla="*/ 68580 h 106680"/>
              <a:gd name="connsiteX5" fmla="*/ 805262 w 805262"/>
              <a:gd name="connsiteY5" fmla="*/ 5334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262" h="106680">
                <a:moveTo>
                  <a:pt x="104222" y="0"/>
                </a:moveTo>
                <a:cubicBezTo>
                  <a:pt x="68027" y="17780"/>
                  <a:pt x="31832" y="35560"/>
                  <a:pt x="28022" y="53340"/>
                </a:cubicBezTo>
                <a:cubicBezTo>
                  <a:pt x="24212" y="71120"/>
                  <a:pt x="83902" y="106680"/>
                  <a:pt x="81362" y="106680"/>
                </a:cubicBezTo>
                <a:cubicBezTo>
                  <a:pt x="78822" y="106680"/>
                  <a:pt x="-38018" y="59690"/>
                  <a:pt x="12782" y="53340"/>
                </a:cubicBezTo>
                <a:cubicBezTo>
                  <a:pt x="63582" y="46990"/>
                  <a:pt x="254082" y="68580"/>
                  <a:pt x="386162" y="68580"/>
                </a:cubicBezTo>
                <a:cubicBezTo>
                  <a:pt x="518242" y="68580"/>
                  <a:pt x="661752" y="60960"/>
                  <a:pt x="805262" y="5334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D373E11-94B3-5945-A83B-F8A33550B6FA}"/>
              </a:ext>
            </a:extLst>
          </p:cNvPr>
          <p:cNvSpPr/>
          <p:nvPr/>
        </p:nvSpPr>
        <p:spPr>
          <a:xfrm>
            <a:off x="4899660" y="6255980"/>
            <a:ext cx="1109282" cy="106720"/>
          </a:xfrm>
          <a:custGeom>
            <a:avLst/>
            <a:gdLst>
              <a:gd name="connsiteX0" fmla="*/ 0 w 1109282"/>
              <a:gd name="connsiteY0" fmla="*/ 91480 h 106720"/>
              <a:gd name="connsiteX1" fmla="*/ 1051560 w 1109282"/>
              <a:gd name="connsiteY1" fmla="*/ 53380 h 106720"/>
              <a:gd name="connsiteX2" fmla="*/ 982980 w 1109282"/>
              <a:gd name="connsiteY2" fmla="*/ 40 h 106720"/>
              <a:gd name="connsiteX3" fmla="*/ 1082040 w 1109282"/>
              <a:gd name="connsiteY3" fmla="*/ 45760 h 106720"/>
              <a:gd name="connsiteX4" fmla="*/ 1013460 w 1109282"/>
              <a:gd name="connsiteY4" fmla="*/ 106720 h 10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282" h="106720">
                <a:moveTo>
                  <a:pt x="0" y="91480"/>
                </a:moveTo>
                <a:cubicBezTo>
                  <a:pt x="443865" y="80050"/>
                  <a:pt x="887730" y="68620"/>
                  <a:pt x="1051560" y="53380"/>
                </a:cubicBezTo>
                <a:cubicBezTo>
                  <a:pt x="1215390" y="38140"/>
                  <a:pt x="977900" y="1310"/>
                  <a:pt x="982980" y="40"/>
                </a:cubicBezTo>
                <a:cubicBezTo>
                  <a:pt x="988060" y="-1230"/>
                  <a:pt x="1076960" y="27980"/>
                  <a:pt x="1082040" y="45760"/>
                </a:cubicBezTo>
                <a:cubicBezTo>
                  <a:pt x="1087120" y="63540"/>
                  <a:pt x="1050290" y="85130"/>
                  <a:pt x="1013460" y="10672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56451-7B25-BE45-8C33-7AE05D61D7EF}"/>
              </a:ext>
            </a:extLst>
          </p:cNvPr>
          <p:cNvSpPr txBox="1"/>
          <p:nvPr/>
        </p:nvSpPr>
        <p:spPr>
          <a:xfrm>
            <a:off x="8324531" y="6116290"/>
            <a:ext cx="9460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err="1">
                <a:solidFill>
                  <a:srgbClr val="00B050"/>
                </a:solidFill>
                <a:latin typeface="AhnbergHand" pitchFamily="2" charset="0"/>
              </a:rPr>
              <a:t>Cellphones</a:t>
            </a:r>
            <a:endParaRPr lang="en-AU" sz="1100" dirty="0">
              <a:solidFill>
                <a:srgbClr val="00B050"/>
              </a:solidFill>
              <a:latin typeface="AhnbergHand" pitchFamily="2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7264331-CA44-B949-83C0-D2596A173CE3}"/>
              </a:ext>
            </a:extLst>
          </p:cNvPr>
          <p:cNvSpPr/>
          <p:nvPr/>
        </p:nvSpPr>
        <p:spPr>
          <a:xfrm>
            <a:off x="8171098" y="6177003"/>
            <a:ext cx="153433" cy="106680"/>
          </a:xfrm>
          <a:custGeom>
            <a:avLst/>
            <a:gdLst>
              <a:gd name="connsiteX0" fmla="*/ 104222 w 805262"/>
              <a:gd name="connsiteY0" fmla="*/ 0 h 106680"/>
              <a:gd name="connsiteX1" fmla="*/ 28022 w 805262"/>
              <a:gd name="connsiteY1" fmla="*/ 53340 h 106680"/>
              <a:gd name="connsiteX2" fmla="*/ 81362 w 805262"/>
              <a:gd name="connsiteY2" fmla="*/ 106680 h 106680"/>
              <a:gd name="connsiteX3" fmla="*/ 12782 w 805262"/>
              <a:gd name="connsiteY3" fmla="*/ 53340 h 106680"/>
              <a:gd name="connsiteX4" fmla="*/ 386162 w 805262"/>
              <a:gd name="connsiteY4" fmla="*/ 68580 h 106680"/>
              <a:gd name="connsiteX5" fmla="*/ 805262 w 805262"/>
              <a:gd name="connsiteY5" fmla="*/ 5334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262" h="106680">
                <a:moveTo>
                  <a:pt x="104222" y="0"/>
                </a:moveTo>
                <a:cubicBezTo>
                  <a:pt x="68027" y="17780"/>
                  <a:pt x="31832" y="35560"/>
                  <a:pt x="28022" y="53340"/>
                </a:cubicBezTo>
                <a:cubicBezTo>
                  <a:pt x="24212" y="71120"/>
                  <a:pt x="83902" y="106680"/>
                  <a:pt x="81362" y="106680"/>
                </a:cubicBezTo>
                <a:cubicBezTo>
                  <a:pt x="78822" y="106680"/>
                  <a:pt x="-38018" y="59690"/>
                  <a:pt x="12782" y="53340"/>
                </a:cubicBezTo>
                <a:cubicBezTo>
                  <a:pt x="63582" y="46990"/>
                  <a:pt x="254082" y="68580"/>
                  <a:pt x="386162" y="68580"/>
                </a:cubicBezTo>
                <a:cubicBezTo>
                  <a:pt x="518242" y="68580"/>
                  <a:pt x="661752" y="60960"/>
                  <a:pt x="805262" y="5334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43B64AB-830E-4440-8328-804A02D664AD}"/>
              </a:ext>
            </a:extLst>
          </p:cNvPr>
          <p:cNvSpPr/>
          <p:nvPr/>
        </p:nvSpPr>
        <p:spPr>
          <a:xfrm>
            <a:off x="9197340" y="6176963"/>
            <a:ext cx="226717" cy="106680"/>
          </a:xfrm>
          <a:custGeom>
            <a:avLst/>
            <a:gdLst>
              <a:gd name="connsiteX0" fmla="*/ 0 w 1109282"/>
              <a:gd name="connsiteY0" fmla="*/ 91480 h 106720"/>
              <a:gd name="connsiteX1" fmla="*/ 1051560 w 1109282"/>
              <a:gd name="connsiteY1" fmla="*/ 53380 h 106720"/>
              <a:gd name="connsiteX2" fmla="*/ 982980 w 1109282"/>
              <a:gd name="connsiteY2" fmla="*/ 40 h 106720"/>
              <a:gd name="connsiteX3" fmla="*/ 1082040 w 1109282"/>
              <a:gd name="connsiteY3" fmla="*/ 45760 h 106720"/>
              <a:gd name="connsiteX4" fmla="*/ 1013460 w 1109282"/>
              <a:gd name="connsiteY4" fmla="*/ 106720 h 10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282" h="106720">
                <a:moveTo>
                  <a:pt x="0" y="91480"/>
                </a:moveTo>
                <a:cubicBezTo>
                  <a:pt x="443865" y="80050"/>
                  <a:pt x="887730" y="68620"/>
                  <a:pt x="1051560" y="53380"/>
                </a:cubicBezTo>
                <a:cubicBezTo>
                  <a:pt x="1215390" y="38140"/>
                  <a:pt x="977900" y="1310"/>
                  <a:pt x="982980" y="40"/>
                </a:cubicBezTo>
                <a:cubicBezTo>
                  <a:pt x="988060" y="-1230"/>
                  <a:pt x="1076960" y="27980"/>
                  <a:pt x="1082040" y="45760"/>
                </a:cubicBezTo>
                <a:cubicBezTo>
                  <a:pt x="1087120" y="63540"/>
                  <a:pt x="1050290" y="85130"/>
                  <a:pt x="1013460" y="10672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CDBC22-9CBB-1442-AF5F-D092FEF73D04}"/>
              </a:ext>
            </a:extLst>
          </p:cNvPr>
          <p:cNvSpPr txBox="1"/>
          <p:nvPr/>
        </p:nvSpPr>
        <p:spPr>
          <a:xfrm>
            <a:off x="4831080" y="6568440"/>
            <a:ext cx="894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>
                <a:solidFill>
                  <a:srgbClr val="FF0000"/>
                </a:solidFill>
                <a:latin typeface="AhnbergHand" pitchFamily="2" charset="0"/>
              </a:rPr>
              <a:t>Telephone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035F0AF-7400-F84C-A86B-03951EE9A236}"/>
              </a:ext>
            </a:extLst>
          </p:cNvPr>
          <p:cNvSpPr/>
          <p:nvPr/>
        </p:nvSpPr>
        <p:spPr>
          <a:xfrm>
            <a:off x="2232660" y="6606540"/>
            <a:ext cx="2621280" cy="152400"/>
          </a:xfrm>
          <a:custGeom>
            <a:avLst/>
            <a:gdLst>
              <a:gd name="connsiteX0" fmla="*/ 104222 w 805262"/>
              <a:gd name="connsiteY0" fmla="*/ 0 h 106680"/>
              <a:gd name="connsiteX1" fmla="*/ 28022 w 805262"/>
              <a:gd name="connsiteY1" fmla="*/ 53340 h 106680"/>
              <a:gd name="connsiteX2" fmla="*/ 81362 w 805262"/>
              <a:gd name="connsiteY2" fmla="*/ 106680 h 106680"/>
              <a:gd name="connsiteX3" fmla="*/ 12782 w 805262"/>
              <a:gd name="connsiteY3" fmla="*/ 53340 h 106680"/>
              <a:gd name="connsiteX4" fmla="*/ 386162 w 805262"/>
              <a:gd name="connsiteY4" fmla="*/ 68580 h 106680"/>
              <a:gd name="connsiteX5" fmla="*/ 805262 w 805262"/>
              <a:gd name="connsiteY5" fmla="*/ 5334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262" h="106680">
                <a:moveTo>
                  <a:pt x="104222" y="0"/>
                </a:moveTo>
                <a:cubicBezTo>
                  <a:pt x="68027" y="17780"/>
                  <a:pt x="31832" y="35560"/>
                  <a:pt x="28022" y="53340"/>
                </a:cubicBezTo>
                <a:cubicBezTo>
                  <a:pt x="24212" y="71120"/>
                  <a:pt x="83902" y="106680"/>
                  <a:pt x="81362" y="106680"/>
                </a:cubicBezTo>
                <a:cubicBezTo>
                  <a:pt x="78822" y="106680"/>
                  <a:pt x="-38018" y="59690"/>
                  <a:pt x="12782" y="53340"/>
                </a:cubicBezTo>
                <a:cubicBezTo>
                  <a:pt x="63582" y="46990"/>
                  <a:pt x="254082" y="68580"/>
                  <a:pt x="386162" y="68580"/>
                </a:cubicBezTo>
                <a:cubicBezTo>
                  <a:pt x="518242" y="68580"/>
                  <a:pt x="661752" y="60960"/>
                  <a:pt x="805262" y="5334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54AC7C3-B68E-A845-9676-9D34485F16C9}"/>
              </a:ext>
            </a:extLst>
          </p:cNvPr>
          <p:cNvSpPr/>
          <p:nvPr/>
        </p:nvSpPr>
        <p:spPr>
          <a:xfrm>
            <a:off x="5814236" y="6598920"/>
            <a:ext cx="1760044" cy="106720"/>
          </a:xfrm>
          <a:custGeom>
            <a:avLst/>
            <a:gdLst>
              <a:gd name="connsiteX0" fmla="*/ 0 w 1109282"/>
              <a:gd name="connsiteY0" fmla="*/ 91480 h 106720"/>
              <a:gd name="connsiteX1" fmla="*/ 1051560 w 1109282"/>
              <a:gd name="connsiteY1" fmla="*/ 53380 h 106720"/>
              <a:gd name="connsiteX2" fmla="*/ 982980 w 1109282"/>
              <a:gd name="connsiteY2" fmla="*/ 40 h 106720"/>
              <a:gd name="connsiteX3" fmla="*/ 1082040 w 1109282"/>
              <a:gd name="connsiteY3" fmla="*/ 45760 h 106720"/>
              <a:gd name="connsiteX4" fmla="*/ 1013460 w 1109282"/>
              <a:gd name="connsiteY4" fmla="*/ 106720 h 10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282" h="106720">
                <a:moveTo>
                  <a:pt x="0" y="91480"/>
                </a:moveTo>
                <a:cubicBezTo>
                  <a:pt x="443865" y="80050"/>
                  <a:pt x="887730" y="68620"/>
                  <a:pt x="1051560" y="53380"/>
                </a:cubicBezTo>
                <a:cubicBezTo>
                  <a:pt x="1215390" y="38140"/>
                  <a:pt x="977900" y="1310"/>
                  <a:pt x="982980" y="40"/>
                </a:cubicBezTo>
                <a:cubicBezTo>
                  <a:pt x="988060" y="-1230"/>
                  <a:pt x="1076960" y="27980"/>
                  <a:pt x="1082040" y="45760"/>
                </a:cubicBezTo>
                <a:cubicBezTo>
                  <a:pt x="1087120" y="63540"/>
                  <a:pt x="1050290" y="85130"/>
                  <a:pt x="1013460" y="10672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21D7A6-53EF-5D49-8BA6-F96BEA46E8FF}"/>
              </a:ext>
            </a:extLst>
          </p:cNvPr>
          <p:cNvSpPr txBox="1"/>
          <p:nvPr/>
        </p:nvSpPr>
        <p:spPr>
          <a:xfrm>
            <a:off x="8800828" y="6445255"/>
            <a:ext cx="776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>
                <a:solidFill>
                  <a:srgbClr val="0070C0"/>
                </a:solidFill>
                <a:latin typeface="AhnbergHand" pitchFamily="2" charset="0"/>
              </a:rPr>
              <a:t>Internet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80EB419-A334-C14F-ADCD-5290D75BB0CE}"/>
              </a:ext>
            </a:extLst>
          </p:cNvPr>
          <p:cNvSpPr/>
          <p:nvPr/>
        </p:nvSpPr>
        <p:spPr>
          <a:xfrm>
            <a:off x="8706381" y="6519943"/>
            <a:ext cx="153433" cy="106680"/>
          </a:xfrm>
          <a:custGeom>
            <a:avLst/>
            <a:gdLst>
              <a:gd name="connsiteX0" fmla="*/ 104222 w 805262"/>
              <a:gd name="connsiteY0" fmla="*/ 0 h 106680"/>
              <a:gd name="connsiteX1" fmla="*/ 28022 w 805262"/>
              <a:gd name="connsiteY1" fmla="*/ 53340 h 106680"/>
              <a:gd name="connsiteX2" fmla="*/ 81362 w 805262"/>
              <a:gd name="connsiteY2" fmla="*/ 106680 h 106680"/>
              <a:gd name="connsiteX3" fmla="*/ 12782 w 805262"/>
              <a:gd name="connsiteY3" fmla="*/ 53340 h 106680"/>
              <a:gd name="connsiteX4" fmla="*/ 386162 w 805262"/>
              <a:gd name="connsiteY4" fmla="*/ 68580 h 106680"/>
              <a:gd name="connsiteX5" fmla="*/ 805262 w 805262"/>
              <a:gd name="connsiteY5" fmla="*/ 5334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262" h="106680">
                <a:moveTo>
                  <a:pt x="104222" y="0"/>
                </a:moveTo>
                <a:cubicBezTo>
                  <a:pt x="68027" y="17780"/>
                  <a:pt x="31832" y="35560"/>
                  <a:pt x="28022" y="53340"/>
                </a:cubicBezTo>
                <a:cubicBezTo>
                  <a:pt x="24212" y="71120"/>
                  <a:pt x="83902" y="106680"/>
                  <a:pt x="81362" y="106680"/>
                </a:cubicBezTo>
                <a:cubicBezTo>
                  <a:pt x="78822" y="106680"/>
                  <a:pt x="-38018" y="59690"/>
                  <a:pt x="12782" y="53340"/>
                </a:cubicBezTo>
                <a:cubicBezTo>
                  <a:pt x="63582" y="46990"/>
                  <a:pt x="254082" y="68580"/>
                  <a:pt x="386162" y="68580"/>
                </a:cubicBezTo>
                <a:cubicBezTo>
                  <a:pt x="518242" y="68580"/>
                  <a:pt x="661752" y="60960"/>
                  <a:pt x="805262" y="53340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EA7CBB5-F23A-ED4A-BCC5-06A4755D20BF}"/>
              </a:ext>
            </a:extLst>
          </p:cNvPr>
          <p:cNvSpPr/>
          <p:nvPr/>
        </p:nvSpPr>
        <p:spPr>
          <a:xfrm>
            <a:off x="9534235" y="6492239"/>
            <a:ext cx="153433" cy="134383"/>
          </a:xfrm>
          <a:custGeom>
            <a:avLst/>
            <a:gdLst>
              <a:gd name="connsiteX0" fmla="*/ 0 w 1109282"/>
              <a:gd name="connsiteY0" fmla="*/ 91480 h 106720"/>
              <a:gd name="connsiteX1" fmla="*/ 1051560 w 1109282"/>
              <a:gd name="connsiteY1" fmla="*/ 53380 h 106720"/>
              <a:gd name="connsiteX2" fmla="*/ 982980 w 1109282"/>
              <a:gd name="connsiteY2" fmla="*/ 40 h 106720"/>
              <a:gd name="connsiteX3" fmla="*/ 1082040 w 1109282"/>
              <a:gd name="connsiteY3" fmla="*/ 45760 h 106720"/>
              <a:gd name="connsiteX4" fmla="*/ 1013460 w 1109282"/>
              <a:gd name="connsiteY4" fmla="*/ 106720 h 10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282" h="106720">
                <a:moveTo>
                  <a:pt x="0" y="91480"/>
                </a:moveTo>
                <a:cubicBezTo>
                  <a:pt x="443865" y="80050"/>
                  <a:pt x="887730" y="68620"/>
                  <a:pt x="1051560" y="53380"/>
                </a:cubicBezTo>
                <a:cubicBezTo>
                  <a:pt x="1215390" y="38140"/>
                  <a:pt x="977900" y="1310"/>
                  <a:pt x="982980" y="40"/>
                </a:cubicBezTo>
                <a:cubicBezTo>
                  <a:pt x="988060" y="-1230"/>
                  <a:pt x="1076960" y="27980"/>
                  <a:pt x="1082040" y="45760"/>
                </a:cubicBezTo>
                <a:cubicBezTo>
                  <a:pt x="1087120" y="63540"/>
                  <a:pt x="1050290" y="85130"/>
                  <a:pt x="1013460" y="106720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C27BC4-CA49-9645-A885-275DD3034AF2}"/>
              </a:ext>
            </a:extLst>
          </p:cNvPr>
          <p:cNvSpPr txBox="1"/>
          <p:nvPr/>
        </p:nvSpPr>
        <p:spPr>
          <a:xfrm>
            <a:off x="5969037" y="6186398"/>
            <a:ext cx="8515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>
                <a:latin typeface="AhnbergHand" pitchFamily="2" charset="0"/>
              </a:rPr>
              <a:t>50 years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4EADBD-0663-344D-B541-0B4DF2F0E339}"/>
              </a:ext>
            </a:extLst>
          </p:cNvPr>
          <p:cNvSpPr txBox="1"/>
          <p:nvPr/>
        </p:nvSpPr>
        <p:spPr>
          <a:xfrm>
            <a:off x="7546520" y="6497553"/>
            <a:ext cx="8258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>
                <a:solidFill>
                  <a:srgbClr val="FF0000"/>
                </a:solidFill>
                <a:latin typeface="AhnbergHand" pitchFamily="2" charset="0"/>
              </a:rPr>
              <a:t>80 years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7C042F-804D-F549-BC27-DE799F6F2020}"/>
              </a:ext>
            </a:extLst>
          </p:cNvPr>
          <p:cNvSpPr txBox="1"/>
          <p:nvPr/>
        </p:nvSpPr>
        <p:spPr>
          <a:xfrm>
            <a:off x="9504873" y="6094183"/>
            <a:ext cx="857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>
                <a:solidFill>
                  <a:srgbClr val="00B050"/>
                </a:solidFill>
                <a:latin typeface="AhnbergHand" pitchFamily="2" charset="0"/>
              </a:rPr>
              <a:t>20 years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9E3027-8ED6-9C46-99CF-6724382FEBC8}"/>
              </a:ext>
            </a:extLst>
          </p:cNvPr>
          <p:cNvSpPr txBox="1"/>
          <p:nvPr/>
        </p:nvSpPr>
        <p:spPr>
          <a:xfrm>
            <a:off x="9647594" y="6492239"/>
            <a:ext cx="8146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>
                <a:solidFill>
                  <a:srgbClr val="0070C0"/>
                </a:solidFill>
                <a:latin typeface="AhnbergHand" pitchFamily="2" charset="0"/>
              </a:rPr>
              <a:t>15 years</a:t>
            </a:r>
          </a:p>
        </p:txBody>
      </p:sp>
    </p:spTree>
    <p:extLst>
      <p:ext uri="{BB962C8B-B14F-4D97-AF65-F5344CB8AC3E}">
        <p14:creationId xmlns:p14="http://schemas.microsoft.com/office/powerpoint/2010/main" val="75625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D66CD-14BC-FB48-AA92-3BF2A150E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65125"/>
            <a:ext cx="11033760" cy="1325563"/>
          </a:xfrm>
        </p:spPr>
        <p:txBody>
          <a:bodyPr/>
          <a:lstStyle/>
          <a:p>
            <a:r>
              <a:rPr lang="en-AU" dirty="0"/>
              <a:t>What Drives Technology Adoption?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AC4D9-8166-BE43-9596-21CBD6510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6123"/>
            <a:ext cx="10515600" cy="3980840"/>
          </a:xfrm>
        </p:spPr>
        <p:txBody>
          <a:bodyPr/>
          <a:lstStyle/>
          <a:p>
            <a:r>
              <a:rPr lang="en-AU" dirty="0"/>
              <a:t>Utility?</a:t>
            </a:r>
          </a:p>
          <a:p>
            <a:r>
              <a:rPr lang="en-AU" dirty="0"/>
              <a:t>Consumer demand?</a:t>
            </a:r>
          </a:p>
          <a:p>
            <a:r>
              <a:rPr lang="en-AU" dirty="0"/>
              <a:t>Provider push?</a:t>
            </a:r>
          </a:p>
          <a:p>
            <a:r>
              <a:rPr lang="en-AU" dirty="0"/>
              <a:t>Marketing impetus?</a:t>
            </a:r>
          </a:p>
          <a:p>
            <a:r>
              <a:rPr lang="en-AU" dirty="0"/>
              <a:t>Cost?</a:t>
            </a:r>
          </a:p>
          <a:p>
            <a:r>
              <a:rPr lang="en-AU" dirty="0"/>
              <a:t>Revenue opportunities?</a:t>
            </a:r>
          </a:p>
          <a:p>
            <a:r>
              <a:rPr lang="en-AU" dirty="0"/>
              <a:t>FOMO? (fear of missing out)</a:t>
            </a:r>
          </a:p>
        </p:txBody>
      </p:sp>
    </p:spTree>
    <p:extLst>
      <p:ext uri="{BB962C8B-B14F-4D97-AF65-F5344CB8AC3E}">
        <p14:creationId xmlns:p14="http://schemas.microsoft.com/office/powerpoint/2010/main" val="162015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E2C83-BF5D-D449-8263-85AB9815E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 of Technology-Driven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5075B-D225-F04D-84F0-6646759D8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dirty="0"/>
              <a:t>Circuits to Packets</a:t>
            </a:r>
          </a:p>
          <a:p>
            <a:pPr lvl="1"/>
            <a:r>
              <a:rPr lang="en-AU" dirty="0"/>
              <a:t>100x unit cost reduction in network service</a:t>
            </a:r>
          </a:p>
          <a:p>
            <a:pPr lvl="1"/>
            <a:r>
              <a:rPr lang="en-AU" dirty="0"/>
              <a:t>The change was large enough to destroy the existing telco market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Hardware to </a:t>
            </a:r>
            <a:r>
              <a:rPr lang="en-AU" dirty="0" err="1"/>
              <a:t>Cloudware</a:t>
            </a:r>
            <a:endParaRPr lang="en-AU" dirty="0"/>
          </a:p>
          <a:p>
            <a:pPr lvl="1"/>
            <a:r>
              <a:rPr lang="en-AU" dirty="0"/>
              <a:t>2x – 4x unit cost reduction</a:t>
            </a:r>
          </a:p>
          <a:p>
            <a:pPr lvl="1"/>
            <a:r>
              <a:rPr lang="en-AU" dirty="0"/>
              <a:t>Moderate pace of change that has allowed some incumbents to ride the change while others have had a harder time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Domain Name Certificates</a:t>
            </a:r>
          </a:p>
          <a:p>
            <a:pPr lvl="1"/>
            <a:r>
              <a:rPr lang="en-AU" dirty="0"/>
              <a:t>From luxury good to free commodity resulting in market destruction</a:t>
            </a:r>
          </a:p>
          <a:p>
            <a:pPr lvl="1"/>
            <a:endParaRPr lang="en-AU" dirty="0"/>
          </a:p>
          <a:p>
            <a:pPr marL="0" indent="0">
              <a:buNone/>
            </a:pPr>
            <a:r>
              <a:rPr lang="en-AU" dirty="0"/>
              <a:t>Fixed to Mobile</a:t>
            </a:r>
          </a:p>
          <a:p>
            <a:pPr lvl="1"/>
            <a:r>
              <a:rPr lang="en-AU" dirty="0"/>
              <a:t>Higher value perception allowed a price premium for mobile services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966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2EB27-7565-C841-8ACD-44E89B643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Some providers see advantage in adoption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823EF-21D8-E14F-99A3-21C0406FA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Competitive positioning in a diverse market</a:t>
            </a:r>
          </a:p>
          <a:p>
            <a:r>
              <a:rPr lang="en-AU" dirty="0"/>
              <a:t>Early adoption of future mainstream technologies (first mover advantage)</a:t>
            </a:r>
          </a:p>
          <a:p>
            <a:r>
              <a:rPr lang="en-AU" dirty="0"/>
              <a:t>Perception of enhanced utility, security and safety in these more recent technologies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620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887A6-2CBF-F44C-B94B-A528BE0C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1" y="365125"/>
            <a:ext cx="11676185" cy="1325563"/>
          </a:xfrm>
        </p:spPr>
        <p:txBody>
          <a:bodyPr/>
          <a:lstStyle/>
          <a:p>
            <a:r>
              <a:rPr lang="en-AU" dirty="0"/>
              <a:t>Sometimes it’s not so obvious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C28F8-E019-7545-9F35-52DC9199D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Why was IPv4 a runaway success while IPv6 has been a slow motion train wreck of prevarication and delay?</a:t>
            </a:r>
          </a:p>
          <a:p>
            <a:r>
              <a:rPr lang="en-AU" dirty="0"/>
              <a:t>Why is security in the Internet a market failure?</a:t>
            </a:r>
          </a:p>
          <a:p>
            <a:r>
              <a:rPr lang="en-AU" dirty="0"/>
              <a:t>Is Google now so entrenched that it is beyond all but the most disruptive of competitive technology pressures?</a:t>
            </a:r>
          </a:p>
        </p:txBody>
      </p:sp>
    </p:spTree>
    <p:extLst>
      <p:ext uri="{BB962C8B-B14F-4D97-AF65-F5344CB8AC3E}">
        <p14:creationId xmlns:p14="http://schemas.microsoft.com/office/powerpoint/2010/main" val="3768739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A1474-8206-9A4E-86C3-798BDB77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saga of IPv6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65A40-3DD3-544E-A7E6-4635DD7D4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/>
              <a:t>IPv4 exhaustion was meant to propel IPv6 adoption</a:t>
            </a:r>
          </a:p>
          <a:p>
            <a:pPr marL="0" indent="0">
              <a:buNone/>
            </a:pPr>
            <a:r>
              <a:rPr lang="en-AU" dirty="0"/>
              <a:t>We were meant to have started and finished the transition before IPv4 ran out</a:t>
            </a:r>
          </a:p>
          <a:p>
            <a:pPr marL="0" indent="0">
              <a:buNone/>
            </a:pPr>
            <a:r>
              <a:rPr lang="en-AU" dirty="0"/>
              <a:t>We have been playing on the precipice of IPV4 exhaustion for the past 10 years, yet no IPV4 exhaustion and no universal IPv6</a:t>
            </a:r>
          </a:p>
          <a:p>
            <a:pPr marL="0" indent="0">
              <a:buNone/>
            </a:pPr>
            <a:r>
              <a:rPr lang="en-AU" dirty="0"/>
              <a:t>25 year transition with no end in sight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Why?</a:t>
            </a:r>
          </a:p>
          <a:p>
            <a:pPr lvl="1"/>
            <a:r>
              <a:rPr lang="en-AU" dirty="0"/>
              <a:t>No marginal unit cost improvement</a:t>
            </a:r>
          </a:p>
          <a:p>
            <a:pPr lvl="1"/>
            <a:r>
              <a:rPr lang="en-AU" dirty="0"/>
              <a:t>Incumbents feel no major pressure to adopt</a:t>
            </a:r>
          </a:p>
          <a:p>
            <a:pPr lvl="1"/>
            <a:r>
              <a:rPr lang="en-AU" dirty="0"/>
              <a:t>NATs  vastly increase the address efficiency factor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6271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10231</TotalTime>
  <Words>1015</Words>
  <Application>Microsoft Macintosh PowerPoint</Application>
  <PresentationFormat>Widescreen</PresentationFormat>
  <Paragraphs>160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AhnbergHand</vt:lpstr>
      <vt:lpstr>Arial</vt:lpstr>
      <vt:lpstr>Calibri</vt:lpstr>
      <vt:lpstr>Calibri Light</vt:lpstr>
      <vt:lpstr>Max's Handwritin</vt:lpstr>
      <vt:lpstr>Powderfinger Type</vt:lpstr>
      <vt:lpstr>Office Theme</vt:lpstr>
      <vt:lpstr>Technology Drivers</vt:lpstr>
      <vt:lpstr>PowerPoint Presentation</vt:lpstr>
      <vt:lpstr>The Pace of Consumer Technology Adoption</vt:lpstr>
      <vt:lpstr>The Pace of Consumer Technology Adoption</vt:lpstr>
      <vt:lpstr>What Drives Technology Adoption?</vt:lpstr>
      <vt:lpstr>Examples of Technology-Driven Transformations</vt:lpstr>
      <vt:lpstr>Some providers see advantage in adoption</vt:lpstr>
      <vt:lpstr>Sometimes it’s not so obvious</vt:lpstr>
      <vt:lpstr>The saga of IPv6</vt:lpstr>
      <vt:lpstr>The saga of IPv6</vt:lpstr>
      <vt:lpstr>Drivers</vt:lpstr>
      <vt:lpstr>Another example of a stalled transition</vt:lpstr>
      <vt:lpstr>DNSSEC</vt:lpstr>
      <vt:lpstr>Why?</vt:lpstr>
      <vt:lpstr>Why do transitions fail?</vt:lpstr>
      <vt:lpstr>PowerPoint Presentation</vt:lpstr>
      <vt:lpstr>PowerPoint Presentation</vt:lpstr>
      <vt:lpstr>Today’s Internet Architecture</vt:lpstr>
      <vt:lpstr>What drives change?</vt:lpstr>
      <vt:lpstr>Economics of Innovation</vt:lpstr>
      <vt:lpstr>What resists change?</vt:lpstr>
      <vt:lpstr>Economics of Innovation</vt:lpstr>
      <vt:lpstr>Telco lessons</vt:lpstr>
      <vt:lpstr>And today?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NRENs in today’s Internet</dc:title>
  <dc:creator>Geoff Huston</dc:creator>
  <cp:lastModifiedBy>Geoff Huston</cp:lastModifiedBy>
  <cp:revision>56</cp:revision>
  <dcterms:created xsi:type="dcterms:W3CDTF">2020-07-20T01:31:22Z</dcterms:created>
  <dcterms:modified xsi:type="dcterms:W3CDTF">2020-11-29T20:16:46Z</dcterms:modified>
</cp:coreProperties>
</file>